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4.xml" ContentType="application/vnd.openxmlformats-officedocument.presentationml.comments+xml"/>
  <Override PartName="/ppt/notesSlides/notesSlide18.xml" ContentType="application/vnd.openxmlformats-officedocument.presentationml.notesSlide+xml"/>
  <Override PartName="/ppt/comments/comment15.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6.xml" ContentType="application/vnd.openxmlformats-officedocument.presentationml.comments+xml"/>
  <Override PartName="/ppt/notesSlides/notesSlide21.xml" ContentType="application/vnd.openxmlformats-officedocument.presentationml.notesSlide+xml"/>
  <Override PartName="/ppt/comments/comment17.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7" r:id="rId6"/>
    <p:sldId id="284" r:id="rId7"/>
    <p:sldId id="275" r:id="rId8"/>
    <p:sldId id="259" r:id="rId9"/>
    <p:sldId id="261" r:id="rId10"/>
    <p:sldId id="262" r:id="rId11"/>
    <p:sldId id="265" r:id="rId12"/>
    <p:sldId id="266" r:id="rId13"/>
    <p:sldId id="267" r:id="rId14"/>
    <p:sldId id="285" r:id="rId15"/>
    <p:sldId id="293" r:id="rId16"/>
    <p:sldId id="272" r:id="rId17"/>
    <p:sldId id="288" r:id="rId18"/>
    <p:sldId id="279" r:id="rId19"/>
    <p:sldId id="289" r:id="rId20"/>
    <p:sldId id="286" r:id="rId21"/>
    <p:sldId id="287" r:id="rId22"/>
    <p:sldId id="271" r:id="rId23"/>
    <p:sldId id="277" r:id="rId24"/>
    <p:sldId id="278" r:id="rId25"/>
    <p:sldId id="291" r:id="rId26"/>
    <p:sldId id="281" r:id="rId27"/>
    <p:sldId id="292" r:id="rId28"/>
    <p:sldId id="283" r:id="rId29"/>
    <p:sldId id="263" r:id="rId30"/>
    <p:sldId id="27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6"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542" autoAdjust="0"/>
  </p:normalViewPr>
  <p:slideViewPr>
    <p:cSldViewPr snapToGrid="0" snapToObjects="1" showGuides="1">
      <p:cViewPr>
        <p:scale>
          <a:sx n="70" d="100"/>
          <a:sy n="70" d="100"/>
        </p:scale>
        <p:origin x="96"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0:15.547" idx="1">
    <p:pos x="6714" y="988"/>
    <p:text>not needed (shield at bottom right makes the point)</p:text>
    <p:extLst>
      <p:ext uri="{C676402C-5697-4E1C-873F-D02D1690AC5C}">
        <p15:threadingInfo xmlns:p15="http://schemas.microsoft.com/office/powerpoint/2012/main" timeZoneBias="420"/>
      </p:ext>
    </p:extLst>
  </p:cm>
  <p:cm authorId="2" dt="2021-10-11T15:16:15.590" idx="3">
    <p:pos x="10" y="10"/>
    <p:text>in general throughout the slides let's use fewer words. esp when there is repetition. e.g. this slide has 4 references to Uni Melb. How could it be limited to 1 or 2 at most?</p:text>
    <p:extLst>
      <p:ext uri="{C676402C-5697-4E1C-873F-D02D1690AC5C}">
        <p15:threadingInfo xmlns:p15="http://schemas.microsoft.com/office/powerpoint/2012/main" timeZoneBias="420"/>
      </p:ext>
    </p:extLst>
  </p:cm>
  <p:cm authorId="2" dt="2021-10-11T15:37:22.347" idx="25">
    <p:pos x="146" y="146"/>
    <p:text>as i flip through the titles are jumping around the page nd changing size. could you standardize them please? remember you want as little visual distraction for the viewers as possible.</p:text>
    <p:extLst>
      <p:ext uri="{C676402C-5697-4E1C-873F-D02D1690AC5C}">
        <p15:threadingInfo xmlns:p15="http://schemas.microsoft.com/office/powerpoint/2012/main" timeZoneBias="420"/>
      </p:ext>
    </p:extLst>
  </p:cm>
  <p:cm authorId="3" dt="2021-10-14T14:39:58.930" idx="6">
    <p:pos x="5081" y="2141"/>
    <p:text>is the ordering correct? the title?</p:text>
    <p:extLst>
      <p:ext uri="{C676402C-5697-4E1C-873F-D02D1690AC5C}">
        <p15:threadingInfo xmlns:p15="http://schemas.microsoft.com/office/powerpoint/2012/main" timeZoneBias="-6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10-11T15:34:28.795" idx="23">
    <p:pos x="10" y="10"/>
    <p:text>to make this 100% i suggest to copy the table to xlsx then insert as a real numeric table, you can make the relevant rows in red text.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10-11T15:35:37.844" idx="24">
    <p:pos x="4484" y="0"/>
    <p:text>possible to overwrite 'finding parmeters to avoid the crop? sorry I'm pedantic &gt;&lt;
</p:text>
    <p:extLst>
      <p:ext uri="{C676402C-5697-4E1C-873F-D02D1690AC5C}">
        <p15:threadingInfo xmlns:p15="http://schemas.microsoft.com/office/powerpoint/2012/main" timeZoneBias="420"/>
      </p:ext>
    </p:extLst>
  </p:cm>
  <p:cm authorId="1" dt="2021-10-12T11:30:51.218" idx="5">
    <p:pos x="4484" y="96"/>
    <p:text>Actually it's important! Need this to look professional :)</p:text>
    <p:extLst>
      <p:ext uri="{C676402C-5697-4E1C-873F-D02D1690AC5C}">
        <p15:threadingInfo xmlns:p15="http://schemas.microsoft.com/office/powerpoint/2012/main" timeZoneBias="-660">
          <p15:parentCm authorId="2"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10-11T15:38:18.380" idx="26">
    <p:pos x="3110" y="1172"/>
    <p:text>no need for numbers here. you could add a little pictogram next to each based on the slides to come.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10-11T15:41:20.589" idx="27">
    <p:pos x="10" y="10"/>
    <p:text>layout of this slide could be improved but not a high priority.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10-11T15:42:09.247" idx="28">
    <p:pos x="6306" y="990"/>
    <p:text>drop the title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12T11:32:51.189" idx="6">
    <p:pos x="10" y="10"/>
    <p:text>When showing this please touch base on the patterns that we have observed:</p:text>
    <p:extLst>
      <p:ext uri="{C676402C-5697-4E1C-873F-D02D1690AC5C}">
        <p15:threadingInfo xmlns:p15="http://schemas.microsoft.com/office/powerpoint/2012/main" timeZoneBias="-660"/>
      </p:ext>
    </p:extLst>
  </p:cm>
  <p:cm authorId="1" dt="2021-10-12T11:33:53.221" idx="7">
    <p:pos x="10" y="106"/>
    <p:text>- Learning rate is the most important HP</p:text>
    <p:extLst>
      <p:ext uri="{C676402C-5697-4E1C-873F-D02D1690AC5C}">
        <p15:threadingInfo xmlns:p15="http://schemas.microsoft.com/office/powerpoint/2012/main" timeZoneBias="-660">
          <p15:parentCm authorId="1" idx="6"/>
        </p15:threadingInfo>
      </p:ext>
    </p:extLst>
  </p:cm>
  <p:cm authorId="1" dt="2021-10-12T11:36:46.797" idx="8">
    <p:pos x="10" y="202"/>
    <p:text>-  High number or layers is important only when the number of epochs is low (&lt;50) when this becomes high the relationship inverts. This makes sense cause it's telling you that with a quick training of the model you need a ton of parameters to nicely fit whine instead you let the model train a longer time a ton of parameters only mean overfitting :)</p:text>
    <p:extLst>
      <p:ext uri="{C676402C-5697-4E1C-873F-D02D1690AC5C}">
        <p15:threadingInfo xmlns:p15="http://schemas.microsoft.com/office/powerpoint/2012/main" timeZoneBias="-660">
          <p15:parentCm authorId="1" idx="6"/>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10-11T15:42:38.982" idx="29">
    <p:pos x="7503" y="1470"/>
    <p:text>this should be 1 table with 3 cols
</p:text>
    <p:extLst>
      <p:ext uri="{C676402C-5697-4E1C-873F-D02D1690AC5C}">
        <p15:threadingInfo xmlns:p15="http://schemas.microsoft.com/office/powerpoint/2012/main" timeZoneBias="4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12T11:37:59.474" idx="9">
    <p:pos x="10" y="10"/>
    <p:text>Yes, this is the easiest one. In fact in this version equal weighs are given to both models for each gene, instead a model could be trained to understand which model fits better which gene :)</p:text>
    <p:extLst>
      <p:ext uri="{C676402C-5697-4E1C-873F-D02D1690AC5C}">
        <p15:threadingInfo xmlns:p15="http://schemas.microsoft.com/office/powerpoint/2012/main" timeZoneBias="-6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12T11:41:26.194" idx="10">
    <p:pos x="10" y="10"/>
    <p:text>Please include here all the names you have included in the intro slide. Also remember to mention a thank to CSL and WEHI as well as melbourne uni.</p:text>
    <p:extLst>
      <p:ext uri="{C676402C-5697-4E1C-873F-D02D1690AC5C}">
        <p15:threadingInfo xmlns:p15="http://schemas.microsoft.com/office/powerpoint/2012/main" timeZoneBias="-660"/>
      </p:ext>
    </p:extLst>
  </p:cm>
  <p:cm authorId="1" dt="2021-10-12T11:43:25.609" idx="11">
    <p:pos x="10" y="106"/>
    <p:text>Among the names please add as well Milica Ng (Head of Global Data Science at CSL)</p:text>
    <p:extLst>
      <p:ext uri="{C676402C-5697-4E1C-873F-D02D1690AC5C}">
        <p15:threadingInfo xmlns:p15="http://schemas.microsoft.com/office/powerpoint/2012/main" timeZoneBias="-660">
          <p15:parentCm authorId="1" idx="10"/>
        </p15:threadingInfo>
      </p:ext>
    </p:extLst>
  </p:cm>
  <p:cm authorId="3" dt="2021-10-12T18:52:46.451" idx="4">
    <p:pos x="10" y="146"/>
    <p:text>Order?</p:text>
    <p:extLst>
      <p:ext uri="{C676402C-5697-4E1C-873F-D02D1690AC5C}">
        <p15:threadingInfo xmlns:p15="http://schemas.microsoft.com/office/powerpoint/2012/main" timeZoneBias="-660">
          <p15:parentCm authorId="1" idx="1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14:53.446" idx="2">
    <p:pos x="3537" y="805"/>
    <p:text>Used to:
</p:text>
    <p:extLst>
      <p:ext uri="{C676402C-5697-4E1C-873F-D02D1690AC5C}">
        <p15:threadingInfo xmlns:p15="http://schemas.microsoft.com/office/powerpoint/2012/main" timeZoneBias="420"/>
      </p:ext>
    </p:extLst>
  </p:cm>
  <p:cm authorId="2" dt="2021-10-11T15:17:37.030" idx="4">
    <p:pos x="10" y="10"/>
    <p:text>make sure to briefly explain the cartoon. could overwrite polypeptide with 'protein'. the audience will be familiar with RNA covid vaccines, so maybe mention that.
</p:text>
    <p:extLst>
      <p:ext uri="{C676402C-5697-4E1C-873F-D02D1690AC5C}">
        <p15:threadingInfo xmlns:p15="http://schemas.microsoft.com/office/powerpoint/2012/main" timeZoneBias="420"/>
      </p:ext>
    </p:extLst>
  </p:cm>
  <p:cm authorId="3" dt="2021-10-14T14:35:31.811" idx="5">
    <p:pos x="10" y="146"/>
    <p:text>which one do we need to point to when talking about gene expression? mRNA?</p:text>
    <p:extLst>
      <p:ext uri="{C676402C-5697-4E1C-873F-D02D1690AC5C}">
        <p15:threadingInfo xmlns:p15="http://schemas.microsoft.com/office/powerpoint/2012/main" timeZoneBias="-660">
          <p15:parentCm authorId="2"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 
</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
</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 
</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
</p:text>
    <p:extLst>
      <p:ext uri="{C676402C-5697-4E1C-873F-D02D1690AC5C}">
        <p15:threadingInfo xmlns:p15="http://schemas.microsoft.com/office/powerpoint/2012/main" timeZoneBias="420"/>
      </p:ext>
    </p:extLst>
  </p:cm>
  <p:cm authorId="2" dt="2021-10-11T15:24:01.885" idx="13">
    <p:pos x="5103" y="4155"/>
    <p:text>try download, zoom then screenshot to increase res.
</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10-11T15:18:06.390" idx="5">
    <p:pos x="10" y="10"/>
    <p:text>good!
</p:text>
    <p:extLst>
      <p:ext uri="{C676402C-5697-4E1C-873F-D02D1690AC5C}">
        <p15:threadingInfo xmlns:p15="http://schemas.microsoft.com/office/powerpoint/2012/main" timeZoneBias="420"/>
      </p:ext>
    </p:extLst>
  </p:cm>
  <p:cm authorId="2" dt="2021-10-11T15:18:30.922" idx="6">
    <p:pos x="10" y="146"/>
    <p:text>possible to align Algorithms + techniques as centre?
</p:text>
    <p:extLst>
      <p:ext uri="{C676402C-5697-4E1C-873F-D02D1690AC5C}">
        <p15:threadingInfo xmlns:p15="http://schemas.microsoft.com/office/powerpoint/2012/main" timeZoneBias="420">
          <p15:parentCm authorId="2" idx="5"/>
        </p15:threadingInfo>
      </p:ext>
    </p:extLst>
  </p:cm>
  <p:cm authorId="2" dt="2021-10-11T15:18:51.485" idx="7">
    <p:pos x="6233" y="1913"/>
    <p:text>place image more central in the slide
</p:text>
    <p:extLst>
      <p:ext uri="{C676402C-5697-4E1C-873F-D02D1690AC5C}">
        <p15:threadingInfo xmlns:p15="http://schemas.microsoft.com/office/powerpoint/2012/main" timeZoneBias="420"/>
      </p:ext>
    </p:extLst>
  </p:cm>
  <p:cm authorId="2" dt="2021-10-11T15:19:32.064" idx="8">
    <p:pos x="6233" y="2049"/>
    <p:text>refer to RNA and tissue in this cartoon too? 
</p:text>
    <p:extLst>
      <p:ext uri="{C676402C-5697-4E1C-873F-D02D1690AC5C}">
        <p15:threadingInfo xmlns:p15="http://schemas.microsoft.com/office/powerpoint/2012/main" timeZoneBias="420">
          <p15:parentCm authorId="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0-11T15:25:14.012" idx="15">
    <p:pos x="5681" y="1172"/>
    <p:text>1.5 or 2 point spacing please
</p:text>
    <p:extLst>
      <p:ext uri="{C676402C-5697-4E1C-873F-D02D1690AC5C}">
        <p15:threadingInfo xmlns:p15="http://schemas.microsoft.com/office/powerpoint/2012/main" timeZoneBias="420"/>
      </p:ext>
    </p:extLst>
  </p:cm>
  <p:cm authorId="2" dt="2021-10-11T15:27:08.906" idx="16">
    <p:pos x="10" y="10"/>
    <p:text>can you explain these points in the context of slide 5? point out the rows when looking for shared genes; cols when looking for shared donors.
</p:text>
    <p:extLst>
      <p:ext uri="{C676402C-5697-4E1C-873F-D02D1690AC5C}">
        <p15:threadingInfo xmlns:p15="http://schemas.microsoft.com/office/powerpoint/2012/main" timeZoneBias="420"/>
      </p:ext>
    </p:extLst>
  </p:cm>
  <p:cm authorId="3" dt="2021-10-12T18:40:52.036" idx="2">
    <p:pos x="10" y="146"/>
    <p:text>delete this slide and just explain it in previous slide?</p:text>
    <p:extLst>
      <p:ext uri="{C676402C-5697-4E1C-873F-D02D1690AC5C}">
        <p15:threadingInfo xmlns:p15="http://schemas.microsoft.com/office/powerpoint/2012/main" timeZoneBias="-660">
          <p15:parentCm authorId="2" idx="1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10-11T15:28:40.472" idx="17">
    <p:pos x="7365" y="404"/>
    <p:text>image could have even larger text esp for y axis labels. try ggsave( 'fig.pdf', width=6, height=2.5)
</p:text>
    <p:extLst>
      <p:ext uri="{C676402C-5697-4E1C-873F-D02D1690AC5C}">
        <p15:threadingInfo xmlns:p15="http://schemas.microsoft.com/office/powerpoint/2012/main" timeZoneBias="420"/>
      </p:ext>
    </p:extLst>
  </p:cm>
  <p:cm authorId="2" dt="2021-10-11T15:29:42.802" idx="18">
    <p:pos x="1227" y="3499"/>
    <p:text>suggest to highlight these e..g. outline or underline the the x axis labels rather than adding this text box
</p:text>
    <p:extLst>
      <p:ext uri="{C676402C-5697-4E1C-873F-D02D1690AC5C}">
        <p15:threadingInfo xmlns:p15="http://schemas.microsoft.com/office/powerpoint/2012/main" timeZoneBias="420"/>
      </p:ext>
    </p:extLst>
  </p:cm>
  <p:cm authorId="2" dt="2021-10-11T15:30:57.023" idx="21">
    <p:pos x="10" y="10"/>
    <p:text>slide title as figure title? IMO this slide doesnt need any text boxes
</p:text>
    <p:extLst>
      <p:ext uri="{C676402C-5697-4E1C-873F-D02D1690AC5C}">
        <p15:threadingInfo xmlns:p15="http://schemas.microsoft.com/office/powerpoint/2012/main" timeZoneBias="420"/>
      </p:ext>
    </p:extLst>
  </p:cm>
  <p:cm authorId="1" dt="2021-10-11T17:25:36.946" idx="4">
    <p:pos x="10" y="106"/>
    <p:text>Agree
</p:text>
    <p:extLst>
      <p:ext uri="{C676402C-5697-4E1C-873F-D02D1690AC5C}">
        <p15:threadingInfo xmlns:p15="http://schemas.microsoft.com/office/powerpoint/2012/main" timeZoneBias="420">
          <p15:parentCm authorId="2" idx="2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10-11T15:29:58.755" idx="19">
    <p:pos x="10" y="10"/>
    <p:text>see slide 7 comments
</p:text>
    <p:extLst>
      <p:ext uri="{C676402C-5697-4E1C-873F-D02D1690AC5C}">
        <p15:threadingInfo xmlns:p15="http://schemas.microsoft.com/office/powerpoint/2012/main" timeZoneBias="420"/>
      </p:ext>
    </p:extLst>
  </p:cm>
  <p:cm authorId="2" dt="2021-10-11T15:30:27.022" idx="20">
    <p:pos x="10" y="146"/>
    <p:text>slide title as figure title?
</p:text>
    <p:extLst>
      <p:ext uri="{C676402C-5697-4E1C-873F-D02D1690AC5C}">
        <p15:threadingInfo xmlns:p15="http://schemas.microsoft.com/office/powerpoint/2012/main" timeZoneBias="420">
          <p15:parentCm authorId="2" idx="1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10-11T15:33:04.511" idx="22">
    <p:pos x="10" y="10"/>
    <p:text>could crop the labels from this image and use to illustrate pairwise correlations: https://i.stack.imgur.com/FjBDy.png
</p:text>
    <p:extLst>
      <p:ext uri="{C676402C-5697-4E1C-873F-D02D1690AC5C}">
        <p15:threadingInfo xmlns:p15="http://schemas.microsoft.com/office/powerpoint/2012/main" timeZoneBias="420"/>
      </p:ext>
    </p:extLst>
  </p:cm>
  <p:cm authorId="1" dt="2021-10-11T17:25:22.446" idx="3">
    <p:pos x="10" y="106"/>
    <p:text>Confused on what you mean here Brendan
</p:text>
    <p:extLst>
      <p:ext uri="{C676402C-5697-4E1C-873F-D02D1690AC5C}">
        <p15:threadingInfo xmlns:p15="http://schemas.microsoft.com/office/powerpoint/2012/main" timeZoneBias="420">
          <p15:parentCm authorId="2" idx="22"/>
        </p15:threadingInfo>
      </p:ext>
    </p:extLst>
  </p:cm>
  <p:cm authorId="3" dt="2021-10-12T18:40:17.638" idx="1">
    <p:pos x="10" y="146"/>
    <p:text>Scatter plot for every pairwise correlation?</p:text>
    <p:extLst>
      <p:ext uri="{C676402C-5697-4E1C-873F-D02D1690AC5C}">
        <p15:threadingInfo xmlns:p15="http://schemas.microsoft.com/office/powerpoint/2012/main" timeZoneBias="-660">
          <p15:parentCm authorId="2" idx="22"/>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12/10/2021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1</a:t>
            </a:fld>
            <a:endParaRPr lang="en-AU"/>
          </a:p>
        </p:txBody>
      </p:sp>
    </p:spTree>
    <p:extLst>
      <p:ext uri="{BB962C8B-B14F-4D97-AF65-F5344CB8AC3E}">
        <p14:creationId xmlns:p14="http://schemas.microsoft.com/office/powerpoint/2010/main" val="54157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assess the performance of the models we need a test set which is the unseen set, and a training set which will be used to train the model. For model selection we need a validation set, and in order to achieve randomness and unbiased result we did a cross validation.</a:t>
            </a:r>
          </a:p>
          <a:p>
            <a:r>
              <a:rPr lang="en-AU" dirty="0"/>
              <a:t>Split the data into training and test set 80:20</a:t>
            </a:r>
          </a:p>
          <a:p>
            <a:r>
              <a:rPr lang="en-AU" dirty="0"/>
              <a:t>Split the training data into 5 folds </a:t>
            </a:r>
          </a:p>
          <a:p>
            <a:endParaRPr lang="en-AU" dirty="0"/>
          </a:p>
          <a:p>
            <a:r>
              <a:rPr lang="en-AU" dirty="0"/>
              <a:t>Train the models using training data</a:t>
            </a:r>
          </a:p>
          <a:p>
            <a:r>
              <a:rPr lang="en-AU" dirty="0"/>
              <a:t>For hyperparameter tuning , do 5-fold CV</a:t>
            </a:r>
          </a:p>
          <a:p>
            <a:r>
              <a:rPr lang="en-AU" dirty="0"/>
              <a:t>Take the average evaluation measure from 5 iterations </a:t>
            </a:r>
          </a:p>
          <a:p>
            <a:r>
              <a:rPr lang="en-AU" dirty="0"/>
              <a:t>Choose the best hyperparameter combination</a:t>
            </a:r>
          </a:p>
          <a:p>
            <a:endParaRPr lang="en-AU" dirty="0"/>
          </a:p>
          <a:p>
            <a:r>
              <a:rPr lang="en-AU" dirty="0"/>
              <a:t>Train all the training set using the best hyperparameter value</a:t>
            </a:r>
          </a:p>
          <a:p>
            <a:r>
              <a:rPr lang="en-AU" dirty="0"/>
              <a:t>Test using test set</a:t>
            </a:r>
          </a:p>
          <a:p>
            <a:endParaRPr lang="en-AU" dirty="0"/>
          </a:p>
          <a:p>
            <a:r>
              <a:rPr lang="en-AU" b="1" dirty="0"/>
              <a:t>For long presentation</a:t>
            </a:r>
          </a:p>
          <a:p>
            <a:r>
              <a:rPr lang="en-AU" dirty="0"/>
              <a:t>Maybe explain about: 1</a:t>
            </a:r>
            <a:r>
              <a:rPr lang="en-AU" baseline="30000" dirty="0"/>
              <a:t>st</a:t>
            </a:r>
            <a:r>
              <a:rPr lang="en-AU" dirty="0"/>
              <a:t> iteration use Fold1 as test set and Fold2-5 as training set, 2</a:t>
            </a:r>
            <a:r>
              <a:rPr lang="en-AU" baseline="30000" dirty="0"/>
              <a:t>nd</a:t>
            </a:r>
            <a:r>
              <a:rPr lang="en-AU" dirty="0"/>
              <a:t> iteration use Fold2 as test set and Fold1,3-5 as training set, and so on</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11</a:t>
            </a:fld>
            <a:endParaRPr lang="en-AU"/>
          </a:p>
        </p:txBody>
      </p:sp>
    </p:spTree>
    <p:extLst>
      <p:ext uri="{BB962C8B-B14F-4D97-AF65-F5344CB8AC3E}">
        <p14:creationId xmlns:p14="http://schemas.microsoft.com/office/powerpoint/2010/main" val="188054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i="0" dirty="0">
              <a:solidFill>
                <a:srgbClr val="555555"/>
              </a:solidFill>
              <a:effectLst/>
              <a:latin typeface="Helvetica Neue"/>
            </a:endParaRPr>
          </a:p>
          <a:p>
            <a:r>
              <a:rPr lang="en-AU" b="0" i="0" dirty="0">
                <a:solidFill>
                  <a:srgbClr val="555555"/>
                </a:solidFill>
                <a:effectLst/>
                <a:latin typeface="Helvetica Neue"/>
              </a:rPr>
              <a:t>Boosting is an ensemble technique where new models are added to correct the errors made by existing models. Models are added sequentially until no further improvements can be made. </a:t>
            </a:r>
            <a:r>
              <a:rPr lang="en-AU" b="0" i="0" dirty="0">
                <a:solidFill>
                  <a:srgbClr val="292929"/>
                </a:solidFill>
                <a:effectLst/>
                <a:latin typeface="charter"/>
              </a:rPr>
              <a:t>The trees are built sequentially such that each subsequent tree aims to reduce the errors of the previous tree. Each tree learns from its predecessors and updates the residual errors. Hence, the tree that grows next in the sequence will learn from an updated version of the residuals.</a:t>
            </a:r>
          </a:p>
          <a:p>
            <a:endParaRPr lang="en-AU" b="0" i="0" dirty="0">
              <a:solidFill>
                <a:srgbClr val="292929"/>
              </a:solidFill>
              <a:effectLst/>
              <a:latin typeface="charter"/>
            </a:endParaRPr>
          </a:p>
          <a:p>
            <a:r>
              <a:rPr lang="en-AU" b="0" i="0" dirty="0">
                <a:solidFill>
                  <a:srgbClr val="16191F"/>
                </a:solidFill>
                <a:effectLst/>
                <a:latin typeface="Amazon Ember"/>
              </a:rPr>
              <a:t>It's called gradient boosting because it uses a gradient descent algorithm to minimize the loss when adding new models.</a:t>
            </a:r>
            <a:endParaRPr lang="en-AU" dirty="0"/>
          </a:p>
          <a:p>
            <a:endParaRPr lang="en-AU" dirty="0"/>
          </a:p>
          <a:p>
            <a:r>
              <a:rPr lang="en-AU" dirty="0"/>
              <a:t>Here, we create 1 model for 1 gene </a:t>
            </a:r>
            <a:r>
              <a:rPr lang="en-AU" dirty="0" err="1"/>
              <a:t>bcs</a:t>
            </a:r>
            <a:r>
              <a:rPr lang="en-AU" dirty="0"/>
              <a:t> the model doesn’t accept multivariate output</a:t>
            </a:r>
          </a:p>
          <a:p>
            <a:r>
              <a:rPr lang="en-AU" dirty="0"/>
              <a:t>So the input is the whole gene matrix from blood</a:t>
            </a:r>
          </a:p>
          <a:p>
            <a:r>
              <a:rPr lang="en-AU" dirty="0"/>
              <a:t>And the output is 1 gene from lung</a:t>
            </a:r>
          </a:p>
        </p:txBody>
      </p:sp>
      <p:sp>
        <p:nvSpPr>
          <p:cNvPr id="4" name="Slide Number Placeholder 3"/>
          <p:cNvSpPr>
            <a:spLocks noGrp="1"/>
          </p:cNvSpPr>
          <p:nvPr>
            <p:ph type="sldNum" sz="quarter" idx="5"/>
          </p:nvPr>
        </p:nvSpPr>
        <p:spPr/>
        <p:txBody>
          <a:bodyPr/>
          <a:lstStyle/>
          <a:p>
            <a:fld id="{A924BF5E-C483-46DF-AA20-1C398FE2601B}" type="slidenum">
              <a:rPr lang="en-AU" smtClean="0"/>
              <a:t>13</a:t>
            </a:fld>
            <a:endParaRPr lang="en-AU"/>
          </a:p>
        </p:txBody>
      </p:sp>
    </p:spTree>
    <p:extLst>
      <p:ext uri="{BB962C8B-B14F-4D97-AF65-F5344CB8AC3E}">
        <p14:creationId xmlns:p14="http://schemas.microsoft.com/office/powerpoint/2010/main" val="38371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292929"/>
                </a:solidFill>
                <a:effectLst/>
                <a:latin typeface="charter"/>
              </a:rPr>
              <a:t>Gradient Boosting Machines (GBM)</a:t>
            </a:r>
          </a:p>
          <a:p>
            <a:endParaRPr lang="en-AU" b="0" i="0">
              <a:solidFill>
                <a:srgbClr val="292929"/>
              </a:solidFill>
              <a:effectLst/>
              <a:latin typeface="charter"/>
            </a:endParaRPr>
          </a:p>
          <a:p>
            <a:r>
              <a:rPr lang="en-AU" b="0" i="0">
                <a:solidFill>
                  <a:srgbClr val="292929"/>
                </a:solidFill>
                <a:effectLst/>
                <a:latin typeface="charter"/>
              </a:rPr>
              <a:t>Consider η=1, at each stage, GBM predicts the </a:t>
            </a:r>
            <a:r>
              <a:rPr lang="en-AU" b="1" i="0">
                <a:solidFill>
                  <a:srgbClr val="292929"/>
                </a:solidFill>
                <a:effectLst/>
                <a:latin typeface="Charter"/>
              </a:rPr>
              <a:t>y - Fₙ₋₁</a:t>
            </a:r>
            <a:r>
              <a:rPr lang="en-AU" b="0" i="0">
                <a:solidFill>
                  <a:srgbClr val="292929"/>
                </a:solidFill>
                <a:effectLst/>
                <a:latin typeface="charter"/>
              </a:rPr>
              <a:t> (residual or gradient of loss) which is difference of distance from pole to the golf ball</a:t>
            </a:r>
          </a:p>
          <a:p>
            <a:r>
              <a:rPr lang="en-AU" b="0" i="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a:solidFill>
                  <a:srgbClr val="292929"/>
                </a:solidFill>
                <a:effectLst/>
                <a:latin typeface="charter"/>
              </a:rPr>
              <a:t>So its recommended to use smaller η, such that the minima of loss or the pole isn’t missed.</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133586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ym typeface="Wingdings" pitchFamily="2" charset="2"/>
              </a:rPr>
              <a:t>We did a </a:t>
            </a:r>
            <a:r>
              <a:rPr lang="en-AU" dirty="0" err="1">
                <a:sym typeface="Wingdings" pitchFamily="2" charset="2"/>
              </a:rPr>
              <a:t>gridsearch</a:t>
            </a:r>
            <a:r>
              <a:rPr lang="en-AU" dirty="0">
                <a:sym typeface="Wingdings" pitchFamily="2" charset="2"/>
              </a:rPr>
              <a:t> to find the best hyperparameter combination using MSE as the loss function.</a:t>
            </a:r>
          </a:p>
          <a:p>
            <a:r>
              <a:rPr lang="en-AU" dirty="0">
                <a:sym typeface="Wingdings" pitchFamily="2" charset="2"/>
              </a:rPr>
              <a:t>Hyperparameters being considered are:</a:t>
            </a:r>
          </a:p>
          <a:p>
            <a:r>
              <a:rPr lang="en-AU" dirty="0"/>
              <a:t>gamma=[0,1,5]</a:t>
            </a:r>
          </a:p>
          <a:p>
            <a:r>
              <a:rPr lang="en-AU" dirty="0"/>
              <a:t>maximum depth=[2,4,6,8]</a:t>
            </a:r>
          </a:p>
          <a:p>
            <a:r>
              <a:rPr lang="en-AU" dirty="0"/>
              <a:t>eta (learning rate)=[0.01, 0.1]</a:t>
            </a:r>
          </a:p>
          <a:p>
            <a:r>
              <a:rPr lang="en-AU" dirty="0"/>
              <a:t>number of rounds(number of trees)=[50,100]</a:t>
            </a:r>
          </a:p>
          <a:p>
            <a:endParaRPr lang="en-AU" dirty="0"/>
          </a:p>
          <a:p>
            <a:r>
              <a:rPr lang="en-AU" dirty="0">
                <a:highlight>
                  <a:srgbClr val="FFFF00"/>
                </a:highlight>
                <a:sym typeface="Wingdings" pitchFamily="2" charset="2"/>
              </a:rPr>
              <a:t>Go back to previous slide to explain about the hyperparameters (in green)</a:t>
            </a:r>
          </a:p>
          <a:p>
            <a:endParaRPr lang="en-AU" dirty="0">
              <a:highlight>
                <a:srgbClr val="FFFF00"/>
              </a:highlight>
              <a:sym typeface="Wingdings" pitchFamily="2" charset="2"/>
            </a:endParaRPr>
          </a:p>
          <a:p>
            <a:r>
              <a:rPr lang="en-AU" dirty="0">
                <a:highlight>
                  <a:srgbClr val="FFFF00"/>
                </a:highlight>
                <a:sym typeface="Wingdings" pitchFamily="2" charset="2"/>
              </a:rPr>
              <a:t>Because the </a:t>
            </a:r>
            <a:r>
              <a:rPr lang="en-AU" dirty="0" err="1">
                <a:highlight>
                  <a:srgbClr val="FFFF00"/>
                </a:highlight>
                <a:sym typeface="Wingdings" pitchFamily="2" charset="2"/>
              </a:rPr>
              <a:t>gridsearch</a:t>
            </a:r>
            <a:r>
              <a:rPr lang="en-AU" dirty="0">
                <a:highlight>
                  <a:srgbClr val="FFFF00"/>
                </a:highlight>
                <a:sym typeface="Wingdings" pitchFamily="2" charset="2"/>
              </a:rPr>
              <a:t> took a very long time to run we only ran it using 50 random genes.</a:t>
            </a:r>
          </a:p>
          <a:p>
            <a:r>
              <a:rPr lang="en-AU" dirty="0">
                <a:highlight>
                  <a:srgbClr val="FFFF00"/>
                </a:highlight>
                <a:sym typeface="Wingdings" pitchFamily="2" charset="2"/>
              </a:rPr>
              <a:t>With 50 random genes it took approximately 10 hours.</a:t>
            </a:r>
          </a:p>
          <a:p>
            <a:endParaRPr lang="en-AU" dirty="0">
              <a:sym typeface="Wingdings" pitchFamily="2" charset="2"/>
            </a:endParaRPr>
          </a:p>
          <a:p>
            <a:r>
              <a:rPr lang="en-US" dirty="0"/>
              <a:t>After the best performance parameter were chosen, the model was trained again on all genes</a:t>
            </a:r>
          </a:p>
          <a:p>
            <a:endParaRPr lang="en-US" dirty="0">
              <a:sym typeface="Wingdings" pitchFamily="2" charset="2"/>
            </a:endParaRPr>
          </a:p>
          <a:p>
            <a:r>
              <a:rPr lang="en-US" b="1" dirty="0">
                <a:sym typeface="Wingdings" pitchFamily="2" charset="2"/>
              </a:rPr>
              <a:t>For long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Poppins" panose="020B0502040204020203" pitchFamily="2" charset="0"/>
              </a:rPr>
              <a:t>Loss Function: The role of the loss function is to estimate how best is the model in making predictions with the given data. </a:t>
            </a:r>
            <a:endParaRPr lang="en-AU" dirty="0">
              <a:sym typeface="Wingdings" pitchFamily="2" charset="2"/>
            </a:endParaRP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4118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compute the correlation between each gene in the prediction and its true value</a:t>
            </a:r>
          </a:p>
          <a:p>
            <a:r>
              <a:rPr lang="en-AU" dirty="0"/>
              <a:t>For training prediction, the median correlation is 0.99</a:t>
            </a:r>
          </a:p>
          <a:p>
            <a:r>
              <a:rPr lang="en-AU" dirty="0"/>
              <a:t>And for test prediction, the median correlation is 0.43</a:t>
            </a:r>
          </a:p>
          <a:p>
            <a:r>
              <a:rPr lang="en-AU" dirty="0"/>
              <a:t>The plot shows high density for positive correlation which means that high number of genes in lung have strong relationship with genes in whole blood</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1009696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examples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131189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Algorithm:</a:t>
            </a:r>
          </a:p>
          <a:p>
            <a:r>
              <a:rPr lang="en-AU"/>
              <a:t>• For training examples, compute y based on current weights</a:t>
            </a:r>
          </a:p>
          <a:p>
            <a:r>
              <a:rPr lang="en-AU"/>
              <a:t>• Update weights based on the difference between predicted y and true label</a:t>
            </a:r>
          </a:p>
          <a:p>
            <a:endParaRPr lang="en-AU"/>
          </a:p>
          <a:p>
            <a:r>
              <a:rPr lang="en-AU"/>
              <a:t>However,</a:t>
            </a:r>
          </a:p>
          <a:p>
            <a:r>
              <a:rPr lang="en-AU"/>
              <a:t>Need to find correct weights for the output neuron(s), and </a:t>
            </a:r>
            <a:r>
              <a:rPr lang="en-AU" b="1"/>
              <a:t>all the neurons in the hidden layer</a:t>
            </a:r>
          </a:p>
          <a:p>
            <a:r>
              <a:rPr lang="en-AU"/>
              <a:t>Can’t use the algorithm in the hidden layer – we don’t know what values these neurons are supposed to produce for the input </a:t>
            </a:r>
          </a:p>
          <a:p>
            <a:r>
              <a:rPr lang="en-AU"/>
              <a:t>• There is no one set of “correct” values for this layer – multiple possible solutions </a:t>
            </a:r>
          </a:p>
          <a:p>
            <a:r>
              <a:rPr lang="en-AU"/>
              <a:t>• Solution: backpropagation</a:t>
            </a:r>
          </a:p>
          <a:p>
            <a:endParaRPr lang="en-AU"/>
          </a:p>
          <a:p>
            <a:r>
              <a:rPr lang="en-AU"/>
              <a:t>Backpropagation:</a:t>
            </a:r>
          </a:p>
          <a:p>
            <a:r>
              <a:rPr lang="en-AU"/>
              <a:t>• Form of gradient descent – iterative process for finding the weight parameters that minimize error </a:t>
            </a:r>
          </a:p>
          <a:p>
            <a:r>
              <a:rPr lang="en-AU"/>
              <a:t>• Requires a </a:t>
            </a:r>
            <a:r>
              <a:rPr lang="en-AU" b="1"/>
              <a:t>learning rate </a:t>
            </a:r>
            <a:r>
              <a:rPr lang="en-AU" b="0">
                <a:sym typeface="Wingdings" panose="05000000000000000000" pitchFamily="2" charset="2"/>
              </a:rPr>
              <a:t> how fast we want our algo to converge</a:t>
            </a:r>
            <a:endParaRPr lang="en-AU" b="0"/>
          </a:p>
          <a:p>
            <a:r>
              <a:rPr lang="en-AU"/>
              <a:t>• Idea: look at the derivative of error and update weights in the direction that would reduce error </a:t>
            </a:r>
          </a:p>
          <a:p>
            <a:pPr lvl="1"/>
            <a:r>
              <a:rPr lang="en-AU"/>
              <a:t>• Compute errors at the output layer </a:t>
            </a:r>
            <a:r>
              <a:rPr lang="en-AU" err="1"/>
              <a:t>w.r.t.</a:t>
            </a:r>
            <a:r>
              <a:rPr lang="en-AU"/>
              <a:t> each weight using partial differentiation </a:t>
            </a:r>
          </a:p>
          <a:p>
            <a:pPr lvl="1"/>
            <a:r>
              <a:rPr lang="en-AU"/>
              <a:t>• Propagate errors back to each of the earlier layers </a:t>
            </a:r>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403676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147031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Similar to what we did with </a:t>
            </a:r>
            <a:r>
              <a:rPr lang="en-AU" dirty="0" err="1">
                <a:sym typeface="Wingdings" pitchFamily="2" charset="2"/>
              </a:rPr>
              <a:t>xgboost</a:t>
            </a:r>
            <a:r>
              <a:rPr lang="en-AU" dirty="0">
                <a:sym typeface="Wingdings" pitchFamily="2" charset="2"/>
              </a:rPr>
              <a:t> we did a </a:t>
            </a:r>
            <a:r>
              <a:rPr lang="en-AU" dirty="0" err="1">
                <a:sym typeface="Wingdings" pitchFamily="2" charset="2"/>
              </a:rPr>
              <a:t>gridsearch</a:t>
            </a:r>
            <a:endParaRPr lang="en-AU"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On </a:t>
            </a:r>
            <a:r>
              <a:rPr lang="en-AU" dirty="0"/>
              <a:t>number of layers, learning rate, and number of epochs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we can observe that when learning rate is 0.00001, there’s a clear pattern happening (pink).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low epoch, 10, 30 and 50, the loss decrease as the number of layers increase. However when epoch is 100, 200 and 500 the loss increase along with the number of layers. This makes sense because a quick training or low epoch training needs deeper and wider model to fit more nicely. However, when it’s a high epoch training, if we train a deep or wide model it will overfit.</a:t>
            </a:r>
          </a:p>
          <a:p>
            <a:endParaRPr lang="en-AU"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20</a:t>
            </a:fld>
            <a:endParaRPr lang="en-AU"/>
          </a:p>
        </p:txBody>
      </p:sp>
    </p:spTree>
    <p:extLst>
      <p:ext uri="{BB962C8B-B14F-4D97-AF65-F5344CB8AC3E}">
        <p14:creationId xmlns:p14="http://schemas.microsoft.com/office/powerpoint/2010/main" val="1132653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159819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09793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0.63</a:t>
            </a:r>
          </a:p>
          <a:p>
            <a:r>
              <a:rPr lang="en-AU" dirty="0"/>
              <a:t>And for test prediction, the median correlation is 0.489</a:t>
            </a:r>
          </a:p>
          <a:p>
            <a:endParaRPr lang="en-AU" dirty="0"/>
          </a:p>
          <a:p>
            <a:r>
              <a:rPr lang="en-AU" dirty="0"/>
              <a:t>Here we can observe that although the training correlation for NN is much lower than </a:t>
            </a:r>
            <a:r>
              <a:rPr lang="en-AU" dirty="0" err="1"/>
              <a:t>xgboost</a:t>
            </a:r>
            <a:r>
              <a:rPr lang="en-AU" dirty="0"/>
              <a:t>, but the test correlation is higher</a:t>
            </a:r>
          </a:p>
          <a:p>
            <a:r>
              <a:rPr lang="en-AU" dirty="0"/>
              <a:t>This might happen because the </a:t>
            </a:r>
            <a:r>
              <a:rPr lang="en-AU" dirty="0" err="1"/>
              <a:t>xgboost</a:t>
            </a:r>
            <a:r>
              <a:rPr lang="en-AU" dirty="0"/>
              <a:t> model overfits</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22</a:t>
            </a:fld>
            <a:endParaRPr lang="en-AU"/>
          </a:p>
        </p:txBody>
      </p:sp>
    </p:spTree>
    <p:extLst>
      <p:ext uri="{BB962C8B-B14F-4D97-AF65-F5344CB8AC3E}">
        <p14:creationId xmlns:p14="http://schemas.microsoft.com/office/powerpoint/2010/main" val="1319878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create the most simplistic version of the ensemble prediction. We take the average of the NN and XGB prediction</a:t>
            </a:r>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81438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0.92</a:t>
            </a:r>
          </a:p>
          <a:p>
            <a:r>
              <a:rPr lang="en-AU" dirty="0"/>
              <a:t>And for test prediction, the median correlation is 0.498</a:t>
            </a:r>
          </a:p>
          <a:p>
            <a:endParaRPr lang="en-AU" dirty="0"/>
          </a:p>
          <a:p>
            <a:r>
              <a:rPr lang="en-AU" dirty="0"/>
              <a:t>Here we can see that the ensemble prediction’s correlation is higher than both NN and XGB.</a:t>
            </a:r>
          </a:p>
          <a:p>
            <a:r>
              <a:rPr lang="en-AU" dirty="0"/>
              <a:t>This can be a basis for a more advanced ensemble model in the future</a:t>
            </a:r>
          </a:p>
          <a:p>
            <a:r>
              <a:rPr lang="en-AU" dirty="0"/>
              <a:t>Another model can be trained</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57387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019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26</a:t>
            </a:fld>
            <a:endParaRPr lang="en-AU"/>
          </a:p>
        </p:txBody>
      </p:sp>
    </p:spTree>
    <p:extLst>
      <p:ext uri="{BB962C8B-B14F-4D97-AF65-F5344CB8AC3E}">
        <p14:creationId xmlns:p14="http://schemas.microsoft.com/office/powerpoint/2010/main" val="227452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The main problem that we are facing is that we need to assess new treatments corresponding to certain tissues, and to do so, we need to understand the gene expression of said tissues. However, obtaining samples from heart, lung, brain and other organs is often not possible without invasive procedure. </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Therefore, the goal of this project is to develop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Here the input data will be the gene expression from whole blood as well as from the other tissue that we wish to predict. Then the algorithm will learn about their relationships, patterns, dependencies, and hidden structures, and then it will give us an optimum model that we can use to do further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55000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rPr>
              <a:t>To simplify the problem, for each tissue, we only keep the shared genes and shared donors with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Here’s a snapshot of how the data looks like. The columns are the donors and the rows are the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Later on, the data will be transposed so the columns will be the genes and the rows will be the donors because in this context, the genes will be the explanatory variables and each donor will be treated as 1 individual sample</a:t>
            </a: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shows the proportion of shared genes of Whole Blood with all other tissues. The Spleen, Lung, and Terminal </a:t>
            </a:r>
            <a:r>
              <a:rPr lang="en-AU" dirty="0" err="1"/>
              <a:t>Illeum</a:t>
            </a:r>
            <a:r>
              <a:rPr lang="en-AU" dirty="0"/>
              <a:t> have the highest proportion of shared genes which are also found in Whole Blood. The proportion of shared genes in Liver and Whole Blood is the least amongst the lot.</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359905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depicts the proportion of overlapping donors of Whole Blood in all other Tissues. Muscle – Skeletal, skin – sun exposed, and artery - tibial have the highest proportion of overlapping donors with Whole Blood whereas, Kidney - Medulla has the least. It gives us a picture of how many Whole Blood donors have also donated other tissues. </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219912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represents the mean of absolute correlation between a tissue and Whole Blood, based on their shared genes.</a:t>
            </a:r>
          </a:p>
          <a:p>
            <a:r>
              <a:rPr lang="en-AU" dirty="0"/>
              <a:t>The absolute correlation is a measure that denotes the strength of the relationship between the tissue and Whole Blood, based on their shared genes, regardless of the direction. Here, kidney – medulla, cervix – ectocervix, and fallopian tube have the strongest relationship with whole blood</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84013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to acquire selection of the best tissues across all measures, we rank tissues based on three different measures: proportion of overlapping donors, proportion of shared genes and correlation between expression levels. The rank per tissue per measure is averaged out to give us the final rank it holds.</a:t>
            </a:r>
          </a:p>
          <a:p>
            <a:endParaRPr lang="en-AU" dirty="0"/>
          </a:p>
          <a:p>
            <a:r>
              <a:rPr lang="en-AU" dirty="0"/>
              <a:t>Taking the best case, from here we’ll only work with lung for trial purposes</a:t>
            </a:r>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349117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9B90-1756-4EC7-B6B6-5074D7F60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6F0E31B-5249-44BF-B1FD-D238BC52E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D71B6A7-9959-4D55-8E35-0DDC76758B48}"/>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E2DF0358-264B-4A54-9DF6-75372BB820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C3BB8A-F3CD-4943-86E6-C32C7EC1139F}"/>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0325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CF8F-B586-4B74-8694-979A91ED8A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5FDDCF0-AB3B-407F-8BCE-A85647A1B2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B5C87F-3C97-49F2-A526-26CE76370A14}"/>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F1BE68A9-40A5-43E1-B2A2-92EFB03473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CA76399-C1D5-4F6C-8A97-F81DEF887F2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028412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A7E94B-8DD6-4BE2-B955-5708D36610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EEE36A-AF57-47AB-A0B5-8C65C4C5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2005D1-D94B-48C5-89E5-5F4E09A8C141}"/>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809A65F0-7AB8-4875-A808-552C282BD0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48C031-EB89-4579-97A3-9C00E177383A}"/>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246760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AF41-88C0-4DA6-8BDB-3AB2630A88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AE9D4-A451-461D-8279-B67570C70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2DA8F1-E315-483F-B5FD-B7BC1A3404F3}"/>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1F264400-59B1-4CB5-A1ED-632EC40DBB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8E8933-8F60-4CBE-BE54-0C9F4E11A90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69342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8CE3-EE36-4E17-BBD8-E34A2B4F6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0C113AE-2FA5-420A-982E-49CEA187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2E5FB-C761-4BFE-B6D9-3B91280E9A0F}"/>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D9002D36-9281-4D47-8C5D-1C23ADC0A3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9723C78-ADBD-4844-B3DC-88742975D026}"/>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3001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38B8-2ECC-4BA4-A23F-F5B29A18C9C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0B83A7D-E72C-4D5E-AE80-7BFC8EE6A0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3E367AE-E84F-48AC-86FF-E6EE69C3EC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4A9E55-8B01-43E7-B103-90ED607AA764}"/>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5C22A06A-7D46-4422-8933-B7C0E53285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BFEBBB-7F3F-4FAF-B2F5-B618ED3F2B3D}"/>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09365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67CB-DCD6-4EA7-83C9-F5CC6CF229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5C99550-0EFB-42A5-B7A8-8D59487DA6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CD1E9C-ABC1-4407-9A6E-35AEC89A2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A6C7994-912C-46E6-A978-033CFB331A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FFA84-6570-4329-9A50-7D6B06D315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A3FB18B-264B-465A-9749-CAD6B779F127}"/>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8" name="Footer Placeholder 7">
            <a:extLst>
              <a:ext uri="{FF2B5EF4-FFF2-40B4-BE49-F238E27FC236}">
                <a16:creationId xmlns:a16="http://schemas.microsoft.com/office/drawing/2014/main" id="{879872AB-4EA1-4AEF-A5E3-B409EEBE7C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40AB1B0-B74C-41AA-979B-96918070B5E8}"/>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7311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54646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5657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74E7-271B-41BE-89F0-0C6785926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24B9526-E13A-442B-A5F9-2B2552B86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D9B3EBE-BF84-4054-BA02-989113EB7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EB7D6-EBAA-43B3-A1EB-43E74B9AAA1F}"/>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271EAD79-475D-4BBB-809E-133FD50732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C693AA-83E8-4354-878B-929B56C2F1B1}"/>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11367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80CD-B7DF-4269-8DEF-244B8920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FFB9043-A555-41D8-8202-C70793F91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5C8891B-4405-417C-B5A9-EA2E4BEC5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6A595-ACFD-429F-82E3-CF0327A52E31}"/>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5AB2FFB4-9E8D-4F53-A892-D2A875466A6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A6D1347-266D-43A3-B1E8-0E65F69BECA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26833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658401-FFF4-4BA1-8A3D-EE0337E9B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13E5535-7541-459C-B4BA-18D641E8E4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9ECF5D-8839-4DB0-8C64-81805F189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18E0843D-9FCA-446D-BFF2-908331610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E7CACA4-405F-4ADB-B317-F388D29A8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48039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omments" Target="../comments/comment10.xml"/><Relationship Id="rId5" Type="http://schemas.openxmlformats.org/officeDocument/2006/relationships/image" Target="../media/image21.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comments" Target="../comments/commen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omments" Target="../comments/commen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omments" Target="../comments/comment18.xml"/><Relationship Id="rId5" Type="http://schemas.openxmlformats.org/officeDocument/2006/relationships/image" Target="../media/image2.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comments" Target="../comments/comment5.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152B-A1E0-4F0B-83A7-3AE98CB4221A}"/>
              </a:ext>
            </a:extLst>
          </p:cNvPr>
          <p:cNvSpPr>
            <a:spLocks noGrp="1"/>
          </p:cNvSpPr>
          <p:nvPr>
            <p:ph type="ctrTitle"/>
          </p:nvPr>
        </p:nvSpPr>
        <p:spPr>
          <a:xfrm>
            <a:off x="1524000" y="247720"/>
            <a:ext cx="9144000" cy="1196767"/>
          </a:xfrm>
        </p:spPr>
        <p:txBody>
          <a:bodyPr>
            <a:normAutofit/>
          </a:bodyPr>
          <a:lstStyle/>
          <a:p>
            <a:r>
              <a:rPr lang="en-AU" sz="3600" dirty="0">
                <a:latin typeface="+mn-lt"/>
              </a:rPr>
              <a:t>Predicting Tissue-Specific Gene Expression from Blood Using AI</a:t>
            </a:r>
          </a:p>
        </p:txBody>
      </p:sp>
      <p:sp>
        <p:nvSpPr>
          <p:cNvPr id="4" name="TextBox 3">
            <a:extLst>
              <a:ext uri="{FF2B5EF4-FFF2-40B4-BE49-F238E27FC236}">
                <a16:creationId xmlns:a16="http://schemas.microsoft.com/office/drawing/2014/main" id="{574A35D5-2BF1-4628-A827-11AAB4DDC0AA}"/>
              </a:ext>
            </a:extLst>
          </p:cNvPr>
          <p:cNvSpPr txBox="1"/>
          <p:nvPr/>
        </p:nvSpPr>
        <p:spPr>
          <a:xfrm>
            <a:off x="1640850" y="1898156"/>
            <a:ext cx="8910299" cy="4524315"/>
          </a:xfrm>
          <a:prstGeom prst="rect">
            <a:avLst/>
          </a:prstGeom>
          <a:noFill/>
        </p:spPr>
        <p:txBody>
          <a:bodyPr wrap="square" rtlCol="0">
            <a:spAutoFit/>
          </a:bodyPr>
          <a:lstStyle/>
          <a:p>
            <a:pPr algn="ctr" rtl="0" fontAlgn="base"/>
            <a:r>
              <a:rPr lang="en-US" sz="1600" b="0" i="0" dirty="0">
                <a:solidFill>
                  <a:srgbClr val="FF0000"/>
                </a:solidFill>
                <a:effectLst/>
              </a:rPr>
              <a:t>Presented by </a:t>
            </a:r>
          </a:p>
          <a:p>
            <a:pPr algn="ctr" rtl="0" fontAlgn="base"/>
            <a:r>
              <a:rPr lang="en-US" sz="1600" b="0" i="0" dirty="0">
                <a:effectLst/>
              </a:rPr>
              <a:t>Kartika Waluyo, 1000555 </a:t>
            </a:r>
          </a:p>
          <a:p>
            <a:pPr algn="ctr" rtl="0" fontAlgn="base"/>
            <a:r>
              <a:rPr lang="en-US" sz="1600" b="0" i="0" dirty="0" err="1">
                <a:effectLst/>
              </a:rPr>
              <a:t>Vrinda</a:t>
            </a:r>
            <a:r>
              <a:rPr lang="en-US" sz="1600" b="0" i="0" dirty="0">
                <a:effectLst/>
              </a:rPr>
              <a:t> </a:t>
            </a:r>
            <a:r>
              <a:rPr lang="en-US" sz="1600" b="0" i="0" dirty="0" err="1">
                <a:effectLst/>
              </a:rPr>
              <a:t>Rajendar</a:t>
            </a:r>
            <a:r>
              <a:rPr lang="en-US" sz="1600" b="0" i="0" dirty="0">
                <a:effectLst/>
              </a:rPr>
              <a:t> </a:t>
            </a:r>
            <a:r>
              <a:rPr lang="en-US" sz="1600" b="0" i="0" dirty="0" err="1">
                <a:effectLst/>
              </a:rPr>
              <a:t>Rajanahally</a:t>
            </a:r>
            <a:r>
              <a:rPr lang="en-US" sz="1600" b="0" i="0" dirty="0">
                <a:effectLst/>
              </a:rPr>
              <a:t>, 1129446 </a:t>
            </a:r>
          </a:p>
          <a:p>
            <a:pPr algn="ctr" rtl="0" fontAlgn="base"/>
            <a:r>
              <a:rPr lang="en-US" sz="1600" b="0" i="0" dirty="0">
                <a:effectLst/>
              </a:rPr>
              <a:t> </a:t>
            </a:r>
          </a:p>
          <a:p>
            <a:pPr algn="ctr" rtl="0" fontAlgn="base"/>
            <a:r>
              <a:rPr lang="en-US" sz="1600" b="0" i="0" dirty="0">
                <a:solidFill>
                  <a:srgbClr val="FF0000"/>
                </a:solidFill>
                <a:effectLst/>
              </a:rPr>
              <a:t>Supervised by </a:t>
            </a:r>
          </a:p>
          <a:p>
            <a:pPr algn="ctr" rtl="0" fontAlgn="base"/>
            <a:r>
              <a:rPr lang="en-US" sz="1600" b="0" i="0" dirty="0">
                <a:effectLst/>
              </a:rPr>
              <a:t>Roberto Bonelli PhD, CSL Research </a:t>
            </a:r>
          </a:p>
          <a:p>
            <a:pPr algn="ctr" rtl="0" fontAlgn="base"/>
            <a:r>
              <a:rPr lang="en-US" sz="1600" b="0" i="0" dirty="0">
                <a:effectLst/>
              </a:rPr>
              <a:t>Brendan Ansell PhD, WEHI</a:t>
            </a:r>
          </a:p>
          <a:p>
            <a:pPr algn="ctr" rtl="0" fontAlgn="base"/>
            <a:endParaRPr lang="en-US" sz="1600" b="0" i="0" dirty="0">
              <a:effectLst/>
            </a:endParaRPr>
          </a:p>
          <a:p>
            <a:pPr algn="ctr" fontAlgn="base"/>
            <a:r>
              <a:rPr lang="en-US" sz="1600" dirty="0" err="1">
                <a:highlight>
                  <a:srgbClr val="FFFF00"/>
                </a:highlight>
              </a:rPr>
              <a:t>Milica</a:t>
            </a:r>
            <a:r>
              <a:rPr lang="en-US" sz="1600" dirty="0">
                <a:highlight>
                  <a:srgbClr val="FFFF00"/>
                </a:highlight>
              </a:rPr>
              <a:t> Ng</a:t>
            </a:r>
            <a:endParaRPr lang="en-US" sz="1600" b="0" i="0" dirty="0">
              <a:effectLst/>
            </a:endParaRPr>
          </a:p>
          <a:p>
            <a:pPr algn="ctr" rtl="0" fontAlgn="base"/>
            <a:r>
              <a:rPr lang="en-US" sz="1600" b="0" i="0" dirty="0">
                <a:effectLst/>
              </a:rPr>
              <a:t>Prof Melanie </a:t>
            </a:r>
            <a:r>
              <a:rPr lang="en-US" sz="1600" b="0" i="0" dirty="0" err="1">
                <a:effectLst/>
              </a:rPr>
              <a:t>Bahlo</a:t>
            </a:r>
            <a:r>
              <a:rPr lang="en-US" sz="1600" b="0" i="0" dirty="0">
                <a:effectLst/>
              </a:rPr>
              <a:t>, WEHI </a:t>
            </a:r>
          </a:p>
          <a:p>
            <a:pPr algn="ctr" rtl="0" fontAlgn="base"/>
            <a:r>
              <a:rPr lang="en-US" sz="1600" b="0" i="0" dirty="0" err="1">
                <a:effectLst/>
              </a:rPr>
              <a:t>Monther</a:t>
            </a:r>
            <a:r>
              <a:rPr lang="en-US" sz="1600" b="0" i="0" dirty="0">
                <a:effectLst/>
              </a:rPr>
              <a:t> </a:t>
            </a:r>
            <a:r>
              <a:rPr lang="en-US" sz="1600" b="0" i="0" dirty="0" err="1">
                <a:effectLst/>
              </a:rPr>
              <a:t>Alhamdoosh</a:t>
            </a:r>
            <a:r>
              <a:rPr lang="en-US" sz="1600" b="0" i="0" dirty="0">
                <a:effectLst/>
              </a:rPr>
              <a:t> PhD, CSL Research</a:t>
            </a:r>
          </a:p>
          <a:p>
            <a:pPr algn="ctr" rtl="0" fontAlgn="base"/>
            <a:endParaRPr lang="en-US" sz="1600" b="0" i="0" dirty="0">
              <a:effectLst/>
            </a:endParaRPr>
          </a:p>
          <a:p>
            <a:pPr algn="ctr" rtl="0" fontAlgn="base"/>
            <a:r>
              <a:rPr lang="en-US" sz="1600" b="0" i="0" dirty="0">
                <a:effectLst/>
              </a:rPr>
              <a:t>Ziad Al </a:t>
            </a:r>
            <a:r>
              <a:rPr lang="en-US" sz="1600" b="0" i="0" dirty="0" err="1">
                <a:effectLst/>
              </a:rPr>
              <a:t>Bkhetan</a:t>
            </a:r>
            <a:r>
              <a:rPr lang="en-US" sz="1600" b="0" i="0" dirty="0">
                <a:effectLst/>
              </a:rPr>
              <a:t> PhD, The University of Melbourne</a:t>
            </a:r>
          </a:p>
          <a:p>
            <a:pPr algn="ctr" rtl="0" fontAlgn="base"/>
            <a:r>
              <a:rPr lang="en-US" sz="1600" b="0" i="0" dirty="0">
                <a:effectLst/>
              </a:rPr>
              <a:t>Prof Michael </a:t>
            </a:r>
            <a:r>
              <a:rPr lang="en-US" sz="1600" b="0" i="0" dirty="0" err="1">
                <a:effectLst/>
              </a:rPr>
              <a:t>Kirley</a:t>
            </a:r>
            <a:r>
              <a:rPr lang="en-US" sz="1600" b="0" i="0" dirty="0">
                <a:effectLst/>
              </a:rPr>
              <a:t>, The University of Melbourne</a:t>
            </a:r>
          </a:p>
          <a:p>
            <a:pPr algn="ctr" rtl="0" fontAlgn="base"/>
            <a:endParaRPr lang="en-US" sz="1600" dirty="0"/>
          </a:p>
          <a:p>
            <a:pPr algn="ctr" rtl="0" fontAlgn="base"/>
            <a:endParaRPr lang="en-US" sz="1600" b="0" i="0" dirty="0">
              <a:effectLst/>
            </a:endParaRPr>
          </a:p>
          <a:p>
            <a:pPr algn="ctr" rtl="0" fontAlgn="base"/>
            <a:r>
              <a:rPr lang="en-US" sz="1600" dirty="0">
                <a:highlight>
                  <a:srgbClr val="FFFF00"/>
                </a:highlight>
              </a:rPr>
              <a:t>25 June 2021</a:t>
            </a:r>
            <a:endParaRPr lang="en-US" sz="1600" b="0" i="0" dirty="0">
              <a:effectLst/>
              <a:highlight>
                <a:srgbClr val="FFFF00"/>
              </a:highlight>
            </a:endParaRPr>
          </a:p>
          <a:p>
            <a:endParaRPr lang="en-AU" sz="1600" dirty="0"/>
          </a:p>
        </p:txBody>
      </p:sp>
      <p:grpSp>
        <p:nvGrpSpPr>
          <p:cNvPr id="11" name="Group 10">
            <a:extLst>
              <a:ext uri="{FF2B5EF4-FFF2-40B4-BE49-F238E27FC236}">
                <a16:creationId xmlns:a16="http://schemas.microsoft.com/office/drawing/2014/main" id="{0527C84B-BB5F-492F-B843-20FD33A2B987}"/>
              </a:ext>
            </a:extLst>
          </p:cNvPr>
          <p:cNvGrpSpPr/>
          <p:nvPr/>
        </p:nvGrpSpPr>
        <p:grpSpPr>
          <a:xfrm>
            <a:off x="302974" y="5636720"/>
            <a:ext cx="11758329" cy="1079060"/>
            <a:chOff x="302974" y="5636720"/>
            <a:chExt cx="11758329" cy="1079060"/>
          </a:xfrm>
        </p:grpSpPr>
        <p:pic>
          <p:nvPicPr>
            <p:cNvPr id="8" name="Picture 7" descr="Logo&#10;&#10;Description automatically generated">
              <a:extLst>
                <a:ext uri="{FF2B5EF4-FFF2-40B4-BE49-F238E27FC236}">
                  <a16:creationId xmlns:a16="http://schemas.microsoft.com/office/drawing/2014/main" id="{9D9502B6-CEBA-42F9-979F-770ACAB6D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10" name="Picture 9" descr="Logo&#10;&#10;Description automatically generated">
              <a:extLst>
                <a:ext uri="{FF2B5EF4-FFF2-40B4-BE49-F238E27FC236}">
                  <a16:creationId xmlns:a16="http://schemas.microsoft.com/office/drawing/2014/main" id="{63E172C7-133B-47C7-A691-CD70FA450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pic>
        <p:nvPicPr>
          <p:cNvPr id="9" name="Picture 11">
            <a:extLst>
              <a:ext uri="{FF2B5EF4-FFF2-40B4-BE49-F238E27FC236}">
                <a16:creationId xmlns:a16="http://schemas.microsoft.com/office/drawing/2014/main" id="{9FFB2E53-6A22-48A6-A627-108A4645EA91}"/>
              </a:ext>
            </a:extLst>
          </p:cNvPr>
          <p:cNvPicPr>
            <a:picLocks noChangeAspect="1"/>
          </p:cNvPicPr>
          <p:nvPr/>
        </p:nvPicPr>
        <p:blipFill>
          <a:blip r:embed="rId5"/>
          <a:stretch>
            <a:fillRect/>
          </a:stretch>
        </p:blipFill>
        <p:spPr>
          <a:xfrm>
            <a:off x="1949215" y="5955858"/>
            <a:ext cx="1764831" cy="628357"/>
          </a:xfrm>
          <a:prstGeom prst="rect">
            <a:avLst/>
          </a:prstGeom>
        </p:spPr>
      </p:pic>
    </p:spTree>
    <p:extLst>
      <p:ext uri="{BB962C8B-B14F-4D97-AF65-F5344CB8AC3E}">
        <p14:creationId xmlns:p14="http://schemas.microsoft.com/office/powerpoint/2010/main" val="7126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365125"/>
            <a:ext cx="10515600" cy="760225"/>
          </a:xfrm>
        </p:spPr>
        <p:txBody>
          <a:bodyPr>
            <a:normAutofit/>
          </a:bodyPr>
          <a:lstStyle/>
          <a:p>
            <a:r>
              <a:rPr lang="en-AU" sz="3600" dirty="0"/>
              <a:t>Tissue Selection</a:t>
            </a:r>
          </a:p>
        </p:txBody>
      </p:sp>
      <p:sp>
        <p:nvSpPr>
          <p:cNvPr id="3" name="TextBox 2">
            <a:extLst>
              <a:ext uri="{FF2B5EF4-FFF2-40B4-BE49-F238E27FC236}">
                <a16:creationId xmlns:a16="http://schemas.microsoft.com/office/drawing/2014/main" id="{E27C6D84-B874-4E43-B85B-E41016859A9D}"/>
              </a:ext>
            </a:extLst>
          </p:cNvPr>
          <p:cNvSpPr txBox="1"/>
          <p:nvPr/>
        </p:nvSpPr>
        <p:spPr>
          <a:xfrm>
            <a:off x="838200" y="1164709"/>
            <a:ext cx="5536644" cy="369332"/>
          </a:xfrm>
          <a:prstGeom prst="rect">
            <a:avLst/>
          </a:prstGeom>
          <a:noFill/>
        </p:spPr>
        <p:txBody>
          <a:bodyPr wrap="none" rtlCol="0">
            <a:spAutoFit/>
          </a:bodyPr>
          <a:lstStyle/>
          <a:p>
            <a:r>
              <a:rPr lang="en-AU" dirty="0"/>
              <a:t>Rank tissued based on the previously observed measures</a:t>
            </a:r>
          </a:p>
        </p:txBody>
      </p:sp>
      <p:graphicFrame>
        <p:nvGraphicFramePr>
          <p:cNvPr id="11" name="Object 10">
            <a:extLst>
              <a:ext uri="{FF2B5EF4-FFF2-40B4-BE49-F238E27FC236}">
                <a16:creationId xmlns:a16="http://schemas.microsoft.com/office/drawing/2014/main" id="{5D527933-F880-4E76-9245-2B44C9921EF5}"/>
              </a:ext>
            </a:extLst>
          </p:cNvPr>
          <p:cNvGraphicFramePr>
            <a:graphicFrameLocks noChangeAspect="1"/>
          </p:cNvGraphicFramePr>
          <p:nvPr>
            <p:extLst>
              <p:ext uri="{D42A27DB-BD31-4B8C-83A1-F6EECF244321}">
                <p14:modId xmlns:p14="http://schemas.microsoft.com/office/powerpoint/2010/main" val="3051821489"/>
              </p:ext>
            </p:extLst>
          </p:nvPr>
        </p:nvGraphicFramePr>
        <p:xfrm>
          <a:off x="568732" y="1803400"/>
          <a:ext cx="11059800" cy="3683000"/>
        </p:xfrm>
        <a:graphic>
          <a:graphicData uri="http://schemas.openxmlformats.org/presentationml/2006/ole">
            <mc:AlternateContent xmlns:mc="http://schemas.openxmlformats.org/markup-compatibility/2006">
              <mc:Choice xmlns:v="urn:schemas-microsoft-com:vml" Requires="v">
                <p:oleObj spid="_x0000_s1031" name="Worksheet" r:id="rId4" imgW="9753445" imgH="3248100" progId="Excel.Sheet.12">
                  <p:embed/>
                </p:oleObj>
              </mc:Choice>
              <mc:Fallback>
                <p:oleObj name="Worksheet" r:id="rId4" imgW="9753445" imgH="3248100" progId="Excel.Sheet.12">
                  <p:embed/>
                  <p:pic>
                    <p:nvPicPr>
                      <p:cNvPr id="0" name=""/>
                      <p:cNvPicPr/>
                      <p:nvPr/>
                    </p:nvPicPr>
                    <p:blipFill>
                      <a:blip r:embed="rId5"/>
                      <a:stretch>
                        <a:fillRect/>
                      </a:stretch>
                    </p:blipFill>
                    <p:spPr>
                      <a:xfrm>
                        <a:off x="568732" y="1803400"/>
                        <a:ext cx="11059800" cy="3683000"/>
                      </a:xfrm>
                      <a:prstGeom prst="rect">
                        <a:avLst/>
                      </a:prstGeom>
                    </p:spPr>
                  </p:pic>
                </p:oleObj>
              </mc:Fallback>
            </mc:AlternateContent>
          </a:graphicData>
        </a:graphic>
      </p:graphicFrame>
    </p:spTree>
    <p:extLst>
      <p:ext uri="{BB962C8B-B14F-4D97-AF65-F5344CB8AC3E}">
        <p14:creationId xmlns:p14="http://schemas.microsoft.com/office/powerpoint/2010/main" val="358473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7036-1051-4846-B2B0-D7161EBFED6B}"/>
              </a:ext>
            </a:extLst>
          </p:cNvPr>
          <p:cNvSpPr>
            <a:spLocks noGrp="1"/>
          </p:cNvSpPr>
          <p:nvPr>
            <p:ph type="title"/>
          </p:nvPr>
        </p:nvSpPr>
        <p:spPr/>
        <p:txBody>
          <a:bodyPr>
            <a:normAutofit/>
          </a:bodyPr>
          <a:lstStyle/>
          <a:p>
            <a:r>
              <a:rPr lang="en-AU" sz="3600" dirty="0"/>
              <a:t>Cross-validation</a:t>
            </a:r>
          </a:p>
        </p:txBody>
      </p:sp>
      <p:sp>
        <p:nvSpPr>
          <p:cNvPr id="5" name="TextBox 4">
            <a:extLst>
              <a:ext uri="{FF2B5EF4-FFF2-40B4-BE49-F238E27FC236}">
                <a16:creationId xmlns:a16="http://schemas.microsoft.com/office/drawing/2014/main" id="{508F01CE-4564-4160-84D5-5976753F92B7}"/>
              </a:ext>
            </a:extLst>
          </p:cNvPr>
          <p:cNvSpPr txBox="1"/>
          <p:nvPr/>
        </p:nvSpPr>
        <p:spPr>
          <a:xfrm>
            <a:off x="0" y="6611779"/>
            <a:ext cx="4147289" cy="246221"/>
          </a:xfrm>
          <a:prstGeom prst="rect">
            <a:avLst/>
          </a:prstGeom>
          <a:noFill/>
        </p:spPr>
        <p:txBody>
          <a:bodyPr wrap="none" rtlCol="0">
            <a:spAutoFit/>
          </a:bodyPr>
          <a:lstStyle/>
          <a:p>
            <a:r>
              <a:rPr lang="en-AU" sz="1000"/>
              <a:t>Image source: https://scikit-learn.org/stable/modules/cross_validation.html</a:t>
            </a:r>
          </a:p>
        </p:txBody>
      </p:sp>
      <p:sp>
        <p:nvSpPr>
          <p:cNvPr id="24" name="TextBox 23">
            <a:extLst>
              <a:ext uri="{FF2B5EF4-FFF2-40B4-BE49-F238E27FC236}">
                <a16:creationId xmlns:a16="http://schemas.microsoft.com/office/drawing/2014/main" id="{54796A10-31C5-4B7C-81FE-B66D370DED08}"/>
              </a:ext>
            </a:extLst>
          </p:cNvPr>
          <p:cNvSpPr txBox="1"/>
          <p:nvPr/>
        </p:nvSpPr>
        <p:spPr>
          <a:xfrm>
            <a:off x="4927696" y="2536723"/>
            <a:ext cx="966931" cy="276999"/>
          </a:xfrm>
          <a:prstGeom prst="rect">
            <a:avLst/>
          </a:prstGeom>
          <a:noFill/>
        </p:spPr>
        <p:txBody>
          <a:bodyPr wrap="none" rtlCol="0">
            <a:spAutoFit/>
          </a:bodyPr>
          <a:lstStyle/>
          <a:p>
            <a:r>
              <a:rPr lang="en-AU" sz="1200"/>
              <a:t>374 samples</a:t>
            </a:r>
          </a:p>
        </p:txBody>
      </p:sp>
      <p:sp>
        <p:nvSpPr>
          <p:cNvPr id="25" name="TextBox 24">
            <a:extLst>
              <a:ext uri="{FF2B5EF4-FFF2-40B4-BE49-F238E27FC236}">
                <a16:creationId xmlns:a16="http://schemas.microsoft.com/office/drawing/2014/main" id="{C7105D7E-A4D6-4A91-AA11-895B4BB17BDB}"/>
              </a:ext>
            </a:extLst>
          </p:cNvPr>
          <p:cNvSpPr txBox="1"/>
          <p:nvPr/>
        </p:nvSpPr>
        <p:spPr>
          <a:xfrm>
            <a:off x="8172522" y="2483445"/>
            <a:ext cx="888385" cy="276999"/>
          </a:xfrm>
          <a:prstGeom prst="rect">
            <a:avLst/>
          </a:prstGeom>
          <a:noFill/>
        </p:spPr>
        <p:txBody>
          <a:bodyPr wrap="none" rtlCol="0">
            <a:spAutoFit/>
          </a:bodyPr>
          <a:lstStyle/>
          <a:p>
            <a:r>
              <a:rPr lang="en-AU" sz="1200"/>
              <a:t>93 samples</a:t>
            </a:r>
          </a:p>
        </p:txBody>
      </p:sp>
      <p:cxnSp>
        <p:nvCxnSpPr>
          <p:cNvPr id="27" name="Straight Connector 26">
            <a:extLst>
              <a:ext uri="{FF2B5EF4-FFF2-40B4-BE49-F238E27FC236}">
                <a16:creationId xmlns:a16="http://schemas.microsoft.com/office/drawing/2014/main" id="{D0D946A6-B995-4776-9CBA-464B3274B1F6}"/>
              </a:ext>
            </a:extLst>
          </p:cNvPr>
          <p:cNvCxnSpPr>
            <a:stCxn id="24" idx="2"/>
          </p:cNvCxnSpPr>
          <p:nvPr/>
        </p:nvCxnSpPr>
        <p:spPr>
          <a:xfrm flipH="1">
            <a:off x="3805084" y="2813722"/>
            <a:ext cx="1606078" cy="25394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3ED41F4-40EA-4A9E-8DB0-EF5E5636971B}"/>
              </a:ext>
            </a:extLst>
          </p:cNvPr>
          <p:cNvCxnSpPr>
            <a:cxnSpLocks/>
          </p:cNvCxnSpPr>
          <p:nvPr/>
        </p:nvCxnSpPr>
        <p:spPr>
          <a:xfrm flipH="1">
            <a:off x="4608124" y="2812222"/>
            <a:ext cx="803038" cy="278499"/>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346651B-9B8D-4141-991B-85F5DAFEE7EF}"/>
              </a:ext>
            </a:extLst>
          </p:cNvPr>
          <p:cNvCxnSpPr>
            <a:cxnSpLocks/>
            <a:stCxn id="24" idx="2"/>
          </p:cNvCxnSpPr>
          <p:nvPr/>
        </p:nvCxnSpPr>
        <p:spPr>
          <a:xfrm>
            <a:off x="5411162" y="2813722"/>
            <a:ext cx="0" cy="253943"/>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E1017E0-8301-4627-AACC-B7120C042572}"/>
              </a:ext>
            </a:extLst>
          </p:cNvPr>
          <p:cNvCxnSpPr>
            <a:cxnSpLocks/>
          </p:cNvCxnSpPr>
          <p:nvPr/>
        </p:nvCxnSpPr>
        <p:spPr>
          <a:xfrm>
            <a:off x="5451145" y="2812222"/>
            <a:ext cx="763055" cy="2554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CF016A2-A533-40B9-BD63-1E154AF4E90D}"/>
              </a:ext>
            </a:extLst>
          </p:cNvPr>
          <p:cNvCxnSpPr>
            <a:cxnSpLocks/>
            <a:stCxn id="24" idx="2"/>
          </p:cNvCxnSpPr>
          <p:nvPr/>
        </p:nvCxnSpPr>
        <p:spPr>
          <a:xfrm>
            <a:off x="5411162" y="2813722"/>
            <a:ext cx="1701038" cy="275499"/>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77DB635-C15E-4AED-9D63-B9A0BBE087AF}"/>
              </a:ext>
            </a:extLst>
          </p:cNvPr>
          <p:cNvSpPr/>
          <p:nvPr/>
        </p:nvSpPr>
        <p:spPr>
          <a:xfrm>
            <a:off x="8186381" y="2536723"/>
            <a:ext cx="790642" cy="22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1BCE2BBD-8A32-4B49-AFA0-B1E3BB5116EE}"/>
              </a:ext>
            </a:extLst>
          </p:cNvPr>
          <p:cNvGrpSpPr/>
          <p:nvPr/>
        </p:nvGrpSpPr>
        <p:grpSpPr>
          <a:xfrm>
            <a:off x="2539238" y="1565655"/>
            <a:ext cx="7152995" cy="4927220"/>
            <a:chOff x="2539238" y="1565655"/>
            <a:chExt cx="7152995" cy="4927220"/>
          </a:xfrm>
        </p:grpSpPr>
        <p:grpSp>
          <p:nvGrpSpPr>
            <p:cNvPr id="10" name="Group 9">
              <a:extLst>
                <a:ext uri="{FF2B5EF4-FFF2-40B4-BE49-F238E27FC236}">
                  <a16:creationId xmlns:a16="http://schemas.microsoft.com/office/drawing/2014/main" id="{D821E788-1AEA-48A7-A4CC-CA94641DECE2}"/>
                </a:ext>
              </a:extLst>
            </p:cNvPr>
            <p:cNvGrpSpPr/>
            <p:nvPr/>
          </p:nvGrpSpPr>
          <p:grpSpPr>
            <a:xfrm>
              <a:off x="2539238" y="1565655"/>
              <a:ext cx="7152995" cy="4927220"/>
              <a:chOff x="2539238" y="1565655"/>
              <a:chExt cx="7152995" cy="4927220"/>
            </a:xfrm>
          </p:grpSpPr>
          <p:grpSp>
            <p:nvGrpSpPr>
              <p:cNvPr id="9" name="Group 8">
                <a:extLst>
                  <a:ext uri="{FF2B5EF4-FFF2-40B4-BE49-F238E27FC236}">
                    <a16:creationId xmlns:a16="http://schemas.microsoft.com/office/drawing/2014/main" id="{1A131B8F-F78F-4195-B837-43524FA3392E}"/>
                  </a:ext>
                </a:extLst>
              </p:cNvPr>
              <p:cNvGrpSpPr/>
              <p:nvPr/>
            </p:nvGrpSpPr>
            <p:grpSpPr>
              <a:xfrm>
                <a:off x="2539238" y="1565655"/>
                <a:ext cx="7152995" cy="4927220"/>
                <a:chOff x="2539238" y="1565655"/>
                <a:chExt cx="7152995" cy="4927220"/>
              </a:xfrm>
            </p:grpSpPr>
            <p:grpSp>
              <p:nvGrpSpPr>
                <p:cNvPr id="23" name="Group 22">
                  <a:extLst>
                    <a:ext uri="{FF2B5EF4-FFF2-40B4-BE49-F238E27FC236}">
                      <a16:creationId xmlns:a16="http://schemas.microsoft.com/office/drawing/2014/main" id="{E008E5B9-5892-4750-9A52-F2167DF127DD}"/>
                    </a:ext>
                  </a:extLst>
                </p:cNvPr>
                <p:cNvGrpSpPr/>
                <p:nvPr/>
              </p:nvGrpSpPr>
              <p:grpSpPr>
                <a:xfrm>
                  <a:off x="2539238" y="1565655"/>
                  <a:ext cx="7152995" cy="4927220"/>
                  <a:chOff x="2539238" y="1565655"/>
                  <a:chExt cx="7152995" cy="4927220"/>
                </a:xfrm>
              </p:grpSpPr>
              <p:pic>
                <p:nvPicPr>
                  <p:cNvPr id="4" name="Picture 3" descr="A screenshot of a computer&#10;&#10;Description automatically generated with medium confidence">
                    <a:extLst>
                      <a:ext uri="{FF2B5EF4-FFF2-40B4-BE49-F238E27FC236}">
                        <a16:creationId xmlns:a16="http://schemas.microsoft.com/office/drawing/2014/main" id="{0C178B8B-C02D-4AC0-8BEF-4A57BA999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7" name="TextBox 6">
                    <a:extLst>
                      <a:ext uri="{FF2B5EF4-FFF2-40B4-BE49-F238E27FC236}">
                        <a16:creationId xmlns:a16="http://schemas.microsoft.com/office/drawing/2014/main" id="{9DAEA161-BB98-4B60-8672-AC44D32FFE59}"/>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9" name="Group 18">
                    <a:extLst>
                      <a:ext uri="{FF2B5EF4-FFF2-40B4-BE49-F238E27FC236}">
                        <a16:creationId xmlns:a16="http://schemas.microsoft.com/office/drawing/2014/main" id="{AE0ABAB7-AEFB-4F05-B0FF-CE1D9462A59B}"/>
                      </a:ext>
                    </a:extLst>
                  </p:cNvPr>
                  <p:cNvGrpSpPr/>
                  <p:nvPr/>
                </p:nvGrpSpPr>
                <p:grpSpPr>
                  <a:xfrm>
                    <a:off x="7620143" y="2102221"/>
                    <a:ext cx="2072090" cy="445109"/>
                    <a:chOff x="7620143" y="2102221"/>
                    <a:chExt cx="2072090" cy="445109"/>
                  </a:xfrm>
                </p:grpSpPr>
                <p:sp>
                  <p:nvSpPr>
                    <p:cNvPr id="17" name="Rectangle 16">
                      <a:extLst>
                        <a:ext uri="{FF2B5EF4-FFF2-40B4-BE49-F238E27FC236}">
                          <a16:creationId xmlns:a16="http://schemas.microsoft.com/office/drawing/2014/main" id="{D349349C-5EBE-4423-A533-21F40E07728D}"/>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87805A7D-1401-409A-87FA-B609476200A0}"/>
                        </a:ext>
                      </a:extLst>
                    </p:cNvPr>
                    <p:cNvSpPr txBox="1"/>
                    <p:nvPr/>
                  </p:nvSpPr>
                  <p:spPr>
                    <a:xfrm>
                      <a:off x="8131742" y="2143088"/>
                      <a:ext cx="929165" cy="338554"/>
                    </a:xfrm>
                    <a:prstGeom prst="rect">
                      <a:avLst/>
                    </a:prstGeom>
                    <a:noFill/>
                  </p:spPr>
                  <p:txBody>
                    <a:bodyPr wrap="none" rtlCol="0">
                      <a:spAutoFit/>
                    </a:bodyPr>
                    <a:lstStyle/>
                    <a:p>
                      <a:r>
                        <a:rPr lang="en-AU" sz="1600" dirty="0"/>
                        <a:t>Test data</a:t>
                      </a:r>
                    </a:p>
                  </p:txBody>
                </p:sp>
              </p:grpSp>
              <p:sp>
                <p:nvSpPr>
                  <p:cNvPr id="8" name="TextBox 7">
                    <a:extLst>
                      <a:ext uri="{FF2B5EF4-FFF2-40B4-BE49-F238E27FC236}">
                        <a16:creationId xmlns:a16="http://schemas.microsoft.com/office/drawing/2014/main" id="{AB749320-747F-4C2B-8CCB-2DF31B3AEE4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B151CE0F-5B11-4284-8F44-AB149E57074E}"/>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9D7650-79FB-4754-AB31-1D1EE4BEF572}"/>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A224AEFA-1579-4637-915B-06A28BA42DA1}"/>
                        </a:ext>
                      </a:extLst>
                    </p:cNvPr>
                    <p:cNvSpPr txBox="1"/>
                    <p:nvPr/>
                  </p:nvSpPr>
                  <p:spPr>
                    <a:xfrm>
                      <a:off x="8152133" y="2144891"/>
                      <a:ext cx="929165" cy="338554"/>
                    </a:xfrm>
                    <a:prstGeom prst="rect">
                      <a:avLst/>
                    </a:prstGeom>
                    <a:noFill/>
                    <a:ln>
                      <a:noFill/>
                    </a:ln>
                  </p:spPr>
                  <p:txBody>
                    <a:bodyPr wrap="none" rtlCol="0">
                      <a:spAutoFit/>
                    </a:bodyPr>
                    <a:lstStyle/>
                    <a:p>
                      <a:r>
                        <a:rPr lang="en-AU" sz="1600"/>
                        <a:t>Test data</a:t>
                      </a:r>
                    </a:p>
                  </p:txBody>
                </p:sp>
              </p:grpSp>
            </p:grpSp>
            <p:sp>
              <p:nvSpPr>
                <p:cNvPr id="3" name="Rectangle 2">
                  <a:extLst>
                    <a:ext uri="{FF2B5EF4-FFF2-40B4-BE49-F238E27FC236}">
                      <a16:creationId xmlns:a16="http://schemas.microsoft.com/office/drawing/2014/main" id="{88C30CFB-3116-4071-AE48-3708D6C30FAC}"/>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 name="TextBox 5">
                <a:extLst>
                  <a:ext uri="{FF2B5EF4-FFF2-40B4-BE49-F238E27FC236}">
                    <a16:creationId xmlns:a16="http://schemas.microsoft.com/office/drawing/2014/main" id="{C8F201B4-DB31-433B-8B83-AE97D52C2EC1}"/>
                  </a:ext>
                </a:extLst>
              </p:cNvPr>
              <p:cNvSpPr txBox="1"/>
              <p:nvPr/>
            </p:nvSpPr>
            <p:spPr>
              <a:xfrm>
                <a:off x="7867721" y="4341525"/>
                <a:ext cx="1785040" cy="338554"/>
              </a:xfrm>
              <a:prstGeom prst="rect">
                <a:avLst/>
              </a:prstGeom>
              <a:noFill/>
            </p:spPr>
            <p:txBody>
              <a:bodyPr wrap="none" rtlCol="0">
                <a:spAutoFit/>
              </a:bodyPr>
              <a:lstStyle/>
              <a:p>
                <a:r>
                  <a:rPr lang="en-AU" sz="1600" dirty="0"/>
                  <a:t>Finding Parameters</a:t>
                </a:r>
              </a:p>
            </p:txBody>
          </p:sp>
        </p:grpSp>
        <p:sp>
          <p:nvSpPr>
            <p:cNvPr id="12" name="TextBox 11">
              <a:extLst>
                <a:ext uri="{FF2B5EF4-FFF2-40B4-BE49-F238E27FC236}">
                  <a16:creationId xmlns:a16="http://schemas.microsoft.com/office/drawing/2014/main" id="{40632151-2EB8-4E2A-BD88-827E38572DD2}"/>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Tree>
    <p:extLst>
      <p:ext uri="{BB962C8B-B14F-4D97-AF65-F5344CB8AC3E}">
        <p14:creationId xmlns:p14="http://schemas.microsoft.com/office/powerpoint/2010/main" val="372080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Models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3568093" cy="1697068"/>
          </a:xfrm>
          <a:prstGeom prst="rect">
            <a:avLst/>
          </a:prstGeom>
          <a:noFill/>
        </p:spPr>
        <p:txBody>
          <a:bodyPr wrap="none" rtlCol="0">
            <a:spAutoFit/>
          </a:bodyPr>
          <a:lstStyle/>
          <a:p>
            <a:pPr>
              <a:lnSpc>
                <a:spcPct val="150000"/>
              </a:lnSpc>
            </a:pPr>
            <a:r>
              <a:rPr lang="en-AU" sz="2400" dirty="0" err="1"/>
              <a:t>eXtreme</a:t>
            </a:r>
            <a:r>
              <a:rPr lang="en-AU" sz="2400" dirty="0"/>
              <a:t> Gradient Boosting</a:t>
            </a:r>
          </a:p>
          <a:p>
            <a:pPr>
              <a:lnSpc>
                <a:spcPct val="150000"/>
              </a:lnSpc>
            </a:pPr>
            <a:r>
              <a:rPr lang="en-AU" sz="2400" dirty="0"/>
              <a:t>Neural Network</a:t>
            </a:r>
          </a:p>
          <a:p>
            <a:pPr>
              <a:lnSpc>
                <a:spcPct val="150000"/>
              </a:lnSpc>
            </a:pPr>
            <a:r>
              <a:rPr lang="en-AU" sz="2400" dirty="0"/>
              <a:t>Ensemble Model</a:t>
            </a:r>
          </a:p>
        </p:txBody>
      </p:sp>
    </p:spTree>
    <p:extLst>
      <p:ext uri="{BB962C8B-B14F-4D97-AF65-F5344CB8AC3E}">
        <p14:creationId xmlns:p14="http://schemas.microsoft.com/office/powerpoint/2010/main" val="416072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79872B-404C-4323-9589-2174D589C67E}"/>
              </a:ext>
            </a:extLst>
          </p:cNvPr>
          <p:cNvSpPr>
            <a:spLocks noGrp="1"/>
          </p:cNvSpPr>
          <p:nvPr>
            <p:ph type="title"/>
          </p:nvPr>
        </p:nvSpPr>
        <p:spPr>
          <a:xfrm>
            <a:off x="290945" y="321601"/>
            <a:ext cx="8346618" cy="839834"/>
          </a:xfrm>
        </p:spPr>
        <p:txBody>
          <a:bodyPr>
            <a:noAutofit/>
          </a:bodyPr>
          <a:lstStyle/>
          <a:p>
            <a:r>
              <a:rPr lang="en-AU" sz="3600" dirty="0" err="1"/>
              <a:t>eXtreme</a:t>
            </a:r>
            <a:r>
              <a:rPr lang="en-AU" sz="3600" dirty="0"/>
              <a:t> Gradient Boosting (</a:t>
            </a:r>
            <a:r>
              <a:rPr lang="en-AU" sz="3600" dirty="0" err="1"/>
              <a:t>XGBoost</a:t>
            </a:r>
            <a:r>
              <a:rPr lang="en-AU" sz="3600" dirty="0"/>
              <a:t>)</a:t>
            </a:r>
          </a:p>
        </p:txBody>
      </p:sp>
      <p:sp>
        <p:nvSpPr>
          <p:cNvPr id="4" name="TextBox 3">
            <a:extLst>
              <a:ext uri="{FF2B5EF4-FFF2-40B4-BE49-F238E27FC236}">
                <a16:creationId xmlns:a16="http://schemas.microsoft.com/office/drawing/2014/main" id="{3F53EFB5-F533-4AA9-B518-A7A88294375F}"/>
              </a:ext>
            </a:extLst>
          </p:cNvPr>
          <p:cNvSpPr txBox="1"/>
          <p:nvPr/>
        </p:nvSpPr>
        <p:spPr>
          <a:xfrm>
            <a:off x="0" y="6574025"/>
            <a:ext cx="5075428" cy="246221"/>
          </a:xfrm>
          <a:prstGeom prst="rect">
            <a:avLst/>
          </a:prstGeom>
          <a:noFill/>
        </p:spPr>
        <p:txBody>
          <a:bodyPr wrap="none" rtlCol="0">
            <a:spAutoFit/>
          </a:bodyPr>
          <a:lstStyle/>
          <a:p>
            <a:r>
              <a:rPr lang="en-AU" sz="1000"/>
              <a:t>Image source: https://docs.aws.amazon.com/sagemaker/latest/dg/xgboost-HowItWorks.html</a:t>
            </a:r>
          </a:p>
        </p:txBody>
      </p:sp>
      <p:sp>
        <p:nvSpPr>
          <p:cNvPr id="8" name="TextBox 7">
            <a:extLst>
              <a:ext uri="{FF2B5EF4-FFF2-40B4-BE49-F238E27FC236}">
                <a16:creationId xmlns:a16="http://schemas.microsoft.com/office/drawing/2014/main" id="{0F6EA0C4-4467-4D29-AD1E-35A1032CB813}"/>
              </a:ext>
            </a:extLst>
          </p:cNvPr>
          <p:cNvSpPr txBox="1"/>
          <p:nvPr/>
        </p:nvSpPr>
        <p:spPr>
          <a:xfrm>
            <a:off x="55315" y="4009095"/>
            <a:ext cx="2310280" cy="954107"/>
          </a:xfrm>
          <a:prstGeom prst="rect">
            <a:avLst/>
          </a:prstGeom>
          <a:noFill/>
        </p:spPr>
        <p:txBody>
          <a:bodyPr wrap="square" rtlCol="0">
            <a:spAutoFit/>
          </a:bodyPr>
          <a:lstStyle/>
          <a:p>
            <a:r>
              <a:rPr lang="en-AU" sz="1400" dirty="0">
                <a:solidFill>
                  <a:srgbClr val="00B050"/>
                </a:solidFill>
              </a:rPr>
              <a:t>Gamma: minimum loss reduction required to make a further partition on a leaf node of the tree.</a:t>
            </a:r>
          </a:p>
        </p:txBody>
      </p:sp>
      <p:sp>
        <p:nvSpPr>
          <p:cNvPr id="7" name="TextBox 6">
            <a:extLst>
              <a:ext uri="{FF2B5EF4-FFF2-40B4-BE49-F238E27FC236}">
                <a16:creationId xmlns:a16="http://schemas.microsoft.com/office/drawing/2014/main" id="{C31D5D75-F10C-4B1E-8E7C-60FBAA0E1A2E}"/>
              </a:ext>
            </a:extLst>
          </p:cNvPr>
          <p:cNvSpPr txBox="1"/>
          <p:nvPr/>
        </p:nvSpPr>
        <p:spPr>
          <a:xfrm>
            <a:off x="10128227" y="4632960"/>
            <a:ext cx="1813638" cy="307777"/>
          </a:xfrm>
          <a:prstGeom prst="rect">
            <a:avLst/>
          </a:prstGeom>
          <a:noFill/>
        </p:spPr>
        <p:txBody>
          <a:bodyPr wrap="none" rtlCol="0">
            <a:spAutoFit/>
          </a:bodyPr>
          <a:lstStyle/>
          <a:p>
            <a:r>
              <a:rPr lang="en-AU" sz="1400"/>
              <a:t>m = number of rounds</a:t>
            </a:r>
          </a:p>
        </p:txBody>
      </p:sp>
      <p:grpSp>
        <p:nvGrpSpPr>
          <p:cNvPr id="21" name="Group 20">
            <a:extLst>
              <a:ext uri="{FF2B5EF4-FFF2-40B4-BE49-F238E27FC236}">
                <a16:creationId xmlns:a16="http://schemas.microsoft.com/office/drawing/2014/main" id="{4E79CAB7-263B-4687-9A64-8B3045959EA3}"/>
              </a:ext>
            </a:extLst>
          </p:cNvPr>
          <p:cNvGrpSpPr/>
          <p:nvPr/>
        </p:nvGrpSpPr>
        <p:grpSpPr>
          <a:xfrm>
            <a:off x="900754" y="1164538"/>
            <a:ext cx="11373611" cy="5165202"/>
            <a:chOff x="900754" y="1164538"/>
            <a:chExt cx="11373611" cy="5165202"/>
          </a:xfrm>
        </p:grpSpPr>
        <p:cxnSp>
          <p:nvCxnSpPr>
            <p:cNvPr id="11" name="Straight Arrow Connector 10">
              <a:extLst>
                <a:ext uri="{FF2B5EF4-FFF2-40B4-BE49-F238E27FC236}">
                  <a16:creationId xmlns:a16="http://schemas.microsoft.com/office/drawing/2014/main" id="{88DBAE11-80A7-40AA-9DCA-5092B740C5BD}"/>
                </a:ext>
              </a:extLst>
            </p:cNvPr>
            <p:cNvCxnSpPr>
              <a:cxnSpLocks/>
            </p:cNvCxnSpPr>
            <p:nvPr/>
          </p:nvCxnSpPr>
          <p:spPr>
            <a:xfrm>
              <a:off x="2399680" y="2197536"/>
              <a:ext cx="0" cy="1295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39FBA1-3B3C-4413-ADB6-BDAFDC9D1B41}"/>
                </a:ext>
              </a:extLst>
            </p:cNvPr>
            <p:cNvSpPr txBox="1"/>
            <p:nvPr/>
          </p:nvSpPr>
          <p:spPr>
            <a:xfrm>
              <a:off x="900754" y="2522231"/>
              <a:ext cx="1429910" cy="307777"/>
            </a:xfrm>
            <a:prstGeom prst="rect">
              <a:avLst/>
            </a:prstGeom>
            <a:noFill/>
          </p:spPr>
          <p:txBody>
            <a:bodyPr wrap="square" rtlCol="0">
              <a:spAutoFit/>
            </a:bodyPr>
            <a:lstStyle/>
            <a:p>
              <a:r>
                <a:rPr lang="en-AU" sz="1400" dirty="0">
                  <a:solidFill>
                    <a:srgbClr val="00B050"/>
                  </a:solidFill>
                </a:rPr>
                <a:t>Maximum Depth</a:t>
              </a:r>
            </a:p>
          </p:txBody>
        </p:sp>
        <p:grpSp>
          <p:nvGrpSpPr>
            <p:cNvPr id="20" name="Group 19">
              <a:extLst>
                <a:ext uri="{FF2B5EF4-FFF2-40B4-BE49-F238E27FC236}">
                  <a16:creationId xmlns:a16="http://schemas.microsoft.com/office/drawing/2014/main" id="{3F151C55-4DC2-4DF9-A337-DAB25D86196F}"/>
                </a:ext>
              </a:extLst>
            </p:cNvPr>
            <p:cNvGrpSpPr/>
            <p:nvPr/>
          </p:nvGrpSpPr>
          <p:grpSpPr>
            <a:xfrm>
              <a:off x="2537714" y="1164538"/>
              <a:ext cx="9736651" cy="5165202"/>
              <a:chOff x="2537714" y="1164538"/>
              <a:chExt cx="9736651" cy="5165202"/>
            </a:xfrm>
          </p:grpSpPr>
          <p:pic>
            <p:nvPicPr>
              <p:cNvPr id="3" name="Picture 2" descr="Diagram&#10;&#10;Description automatically generated">
                <a:extLst>
                  <a:ext uri="{FF2B5EF4-FFF2-40B4-BE49-F238E27FC236}">
                    <a16:creationId xmlns:a16="http://schemas.microsoft.com/office/drawing/2014/main" id="{038B93F8-032F-41E7-B4CE-29E979E75537}"/>
                  </a:ext>
                </a:extLst>
              </p:cNvPr>
              <p:cNvPicPr>
                <a:picLocks noChangeAspect="1"/>
              </p:cNvPicPr>
              <p:nvPr/>
            </p:nvPicPr>
            <p:blipFill rotWithShape="1">
              <a:blip r:embed="rId3">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sp>
            <p:nvSpPr>
              <p:cNvPr id="19" name="Rectangle 18">
                <a:extLst>
                  <a:ext uri="{FF2B5EF4-FFF2-40B4-BE49-F238E27FC236}">
                    <a16:creationId xmlns:a16="http://schemas.microsoft.com/office/drawing/2014/main" id="{AAAF8674-6B43-475D-ADA4-CBA60F8B42F4}"/>
                  </a:ext>
                </a:extLst>
              </p:cNvPr>
              <p:cNvSpPr/>
              <p:nvPr/>
            </p:nvSpPr>
            <p:spPr>
              <a:xfrm>
                <a:off x="6380990" y="6020024"/>
                <a:ext cx="3338197" cy="309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 name="TextBox 1">
            <a:extLst>
              <a:ext uri="{FF2B5EF4-FFF2-40B4-BE49-F238E27FC236}">
                <a16:creationId xmlns:a16="http://schemas.microsoft.com/office/drawing/2014/main" id="{9EFD08FA-7F0F-4491-9FC5-882CBDB52E95}"/>
              </a:ext>
            </a:extLst>
          </p:cNvPr>
          <p:cNvSpPr txBox="1"/>
          <p:nvPr/>
        </p:nvSpPr>
        <p:spPr>
          <a:xfrm>
            <a:off x="10481481" y="5206092"/>
            <a:ext cx="1710519" cy="738664"/>
          </a:xfrm>
          <a:prstGeom prst="rect">
            <a:avLst/>
          </a:prstGeom>
          <a:noFill/>
        </p:spPr>
        <p:txBody>
          <a:bodyPr wrap="square" rtlCol="0">
            <a:spAutoFit/>
          </a:bodyPr>
          <a:lstStyle/>
          <a:p>
            <a:r>
              <a:rPr lang="en-AU" sz="1400" dirty="0">
                <a:solidFill>
                  <a:srgbClr val="00B050"/>
                </a:solidFill>
              </a:rPr>
              <a:t>m = number of rounds: number of trees</a:t>
            </a:r>
          </a:p>
        </p:txBody>
      </p:sp>
      <p:sp>
        <p:nvSpPr>
          <p:cNvPr id="13" name="TextBox 12">
            <a:extLst>
              <a:ext uri="{FF2B5EF4-FFF2-40B4-BE49-F238E27FC236}">
                <a16:creationId xmlns:a16="http://schemas.microsoft.com/office/drawing/2014/main" id="{B86464FA-57EB-4A6B-9485-27C4E9BC81EC}"/>
              </a:ext>
            </a:extLst>
          </p:cNvPr>
          <p:cNvSpPr txBox="1"/>
          <p:nvPr/>
        </p:nvSpPr>
        <p:spPr>
          <a:xfrm>
            <a:off x="8218794" y="6420136"/>
            <a:ext cx="1433085" cy="307777"/>
          </a:xfrm>
          <a:prstGeom prst="rect">
            <a:avLst/>
          </a:prstGeom>
          <a:noFill/>
        </p:spPr>
        <p:txBody>
          <a:bodyPr wrap="none" rtlCol="0">
            <a:spAutoFit/>
          </a:bodyPr>
          <a:lstStyle/>
          <a:p>
            <a:r>
              <a:rPr lang="en-AU" sz="1400" dirty="0">
                <a:solidFill>
                  <a:srgbClr val="00B050"/>
                </a:solidFill>
              </a:rPr>
              <a:t>Eta: learning rate</a:t>
            </a:r>
          </a:p>
        </p:txBody>
      </p:sp>
    </p:spTree>
    <p:extLst>
      <p:ext uri="{BB962C8B-B14F-4D97-AF65-F5344CB8AC3E}">
        <p14:creationId xmlns:p14="http://schemas.microsoft.com/office/powerpoint/2010/main" val="4230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0897FBB-AEB3-47FA-BB06-4F940CD88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88" y="2317051"/>
            <a:ext cx="7172358" cy="4183108"/>
          </a:xfrm>
          <a:prstGeom prst="rect">
            <a:avLst/>
          </a:prstGeom>
        </p:spPr>
      </p:pic>
      <p:sp>
        <p:nvSpPr>
          <p:cNvPr id="8" name="Title 1">
            <a:extLst>
              <a:ext uri="{FF2B5EF4-FFF2-40B4-BE49-F238E27FC236}">
                <a16:creationId xmlns:a16="http://schemas.microsoft.com/office/drawing/2014/main" id="{365B9844-5EE7-4F26-8807-4B2E2E0A68F5}"/>
              </a:ext>
            </a:extLst>
          </p:cNvPr>
          <p:cNvSpPr>
            <a:spLocks noGrp="1"/>
          </p:cNvSpPr>
          <p:nvPr>
            <p:ph type="title"/>
          </p:nvPr>
        </p:nvSpPr>
        <p:spPr>
          <a:xfrm>
            <a:off x="439500" y="357841"/>
            <a:ext cx="7037746" cy="1047135"/>
          </a:xfrm>
        </p:spPr>
        <p:txBody>
          <a:bodyPr>
            <a:noAutofit/>
          </a:bodyPr>
          <a:lstStyle/>
          <a:p>
            <a:r>
              <a:rPr lang="en-AU" sz="3600" dirty="0"/>
              <a:t>Gradient Boosting Machines (GBM)</a:t>
            </a:r>
          </a:p>
        </p:txBody>
      </p:sp>
      <p:sp>
        <p:nvSpPr>
          <p:cNvPr id="9" name="TextBox 8">
            <a:extLst>
              <a:ext uri="{FF2B5EF4-FFF2-40B4-BE49-F238E27FC236}">
                <a16:creationId xmlns:a16="http://schemas.microsoft.com/office/drawing/2014/main" id="{05843B8B-0245-4157-94F7-7409E18BE4A5}"/>
              </a:ext>
            </a:extLst>
          </p:cNvPr>
          <p:cNvSpPr txBox="1"/>
          <p:nvPr/>
        </p:nvSpPr>
        <p:spPr>
          <a:xfrm>
            <a:off x="7922238" y="497382"/>
            <a:ext cx="3854303" cy="954107"/>
          </a:xfrm>
          <a:prstGeom prst="rect">
            <a:avLst/>
          </a:prstGeom>
          <a:noFill/>
        </p:spPr>
        <p:txBody>
          <a:bodyPr wrap="square" rtlCol="0">
            <a:spAutoFit/>
          </a:bodyPr>
          <a:lstStyle/>
          <a:p>
            <a:r>
              <a:rPr lang="en-AU" b="0" i="0">
                <a:solidFill>
                  <a:srgbClr val="292929"/>
                </a:solidFill>
                <a:effectLst/>
                <a:latin typeface="charter"/>
              </a:rPr>
              <a:t>Gradient Boosting approach is given by</a:t>
            </a:r>
          </a:p>
          <a:p>
            <a:r>
              <a:rPr lang="en-AU" b="1" i="0">
                <a:solidFill>
                  <a:srgbClr val="292929"/>
                </a:solidFill>
                <a:effectLst/>
                <a:latin typeface="Charter"/>
              </a:rPr>
              <a:t> </a:t>
            </a:r>
          </a:p>
          <a:p>
            <a:r>
              <a:rPr lang="en-AU" sz="2000" b="1" i="0">
                <a:solidFill>
                  <a:srgbClr val="292929"/>
                </a:solidFill>
                <a:effectLst/>
                <a:latin typeface="Charter"/>
              </a:rPr>
              <a:t>	</a:t>
            </a:r>
            <a:endParaRPr lang="en-AU" sz="2000"/>
          </a:p>
        </p:txBody>
      </p:sp>
      <p:sp>
        <p:nvSpPr>
          <p:cNvPr id="10" name="Rectangle 9">
            <a:extLst>
              <a:ext uri="{FF2B5EF4-FFF2-40B4-BE49-F238E27FC236}">
                <a16:creationId xmlns:a16="http://schemas.microsoft.com/office/drawing/2014/main" id="{27D837FB-ED74-4B6D-BF7C-4070AD82AB81}"/>
              </a:ext>
            </a:extLst>
          </p:cNvPr>
          <p:cNvSpPr/>
          <p:nvPr/>
        </p:nvSpPr>
        <p:spPr>
          <a:xfrm>
            <a:off x="8829219" y="974435"/>
            <a:ext cx="2040339"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Diagram&#10;&#10;Description automatically generated">
            <a:extLst>
              <a:ext uri="{FF2B5EF4-FFF2-40B4-BE49-F238E27FC236}">
                <a16:creationId xmlns:a16="http://schemas.microsoft.com/office/drawing/2014/main" id="{43DDC657-31F5-49AC-B6A6-AB1E8184443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7727892" y="2493100"/>
            <a:ext cx="3854303" cy="377230"/>
          </a:xfrm>
          <a:prstGeom prst="rect">
            <a:avLst/>
          </a:prstGeom>
        </p:spPr>
      </p:pic>
      <p:sp>
        <p:nvSpPr>
          <p:cNvPr id="13" name="TextBox 12">
            <a:extLst>
              <a:ext uri="{FF2B5EF4-FFF2-40B4-BE49-F238E27FC236}">
                <a16:creationId xmlns:a16="http://schemas.microsoft.com/office/drawing/2014/main" id="{D98F6C0F-7509-4019-A276-DAA2847015C8}"/>
              </a:ext>
            </a:extLst>
          </p:cNvPr>
          <p:cNvSpPr txBox="1"/>
          <p:nvPr/>
        </p:nvSpPr>
        <p:spPr>
          <a:xfrm>
            <a:off x="7922238" y="1964724"/>
            <a:ext cx="2581732" cy="369332"/>
          </a:xfrm>
          <a:prstGeom prst="rect">
            <a:avLst/>
          </a:prstGeom>
          <a:noFill/>
        </p:spPr>
        <p:txBody>
          <a:bodyPr wrap="none" rtlCol="0">
            <a:spAutoFit/>
          </a:bodyPr>
          <a:lstStyle/>
          <a:p>
            <a:r>
              <a:rPr lang="en-AU"/>
              <a:t>Recall from previous slide</a:t>
            </a:r>
          </a:p>
        </p:txBody>
      </p:sp>
      <p:sp>
        <p:nvSpPr>
          <p:cNvPr id="14" name="Rectangle 13">
            <a:extLst>
              <a:ext uri="{FF2B5EF4-FFF2-40B4-BE49-F238E27FC236}">
                <a16:creationId xmlns:a16="http://schemas.microsoft.com/office/drawing/2014/main" id="{79F11DDA-441E-417B-B4F8-8FDCD13A1747}"/>
              </a:ext>
            </a:extLst>
          </p:cNvPr>
          <p:cNvSpPr/>
          <p:nvPr/>
        </p:nvSpPr>
        <p:spPr>
          <a:xfrm>
            <a:off x="7825064" y="2402675"/>
            <a:ext cx="3659957"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Graphical user interface, application&#10;&#10;Description automatically generated">
            <a:extLst>
              <a:ext uri="{FF2B5EF4-FFF2-40B4-BE49-F238E27FC236}">
                <a16:creationId xmlns:a16="http://schemas.microsoft.com/office/drawing/2014/main" id="{12A193BA-102F-49E6-A133-4C014FBE678B}"/>
              </a:ext>
            </a:extLst>
          </p:cNvPr>
          <p:cNvPicPr>
            <a:picLocks noChangeAspect="1"/>
          </p:cNvPicPr>
          <p:nvPr/>
        </p:nvPicPr>
        <p:blipFill rotWithShape="1">
          <a:blip r:embed="rId6">
            <a:extLst>
              <a:ext uri="{28A0092B-C50C-407E-A947-70E740481C1C}">
                <a14:useLocalDpi xmlns:a14="http://schemas.microsoft.com/office/drawing/2010/main" val="0"/>
              </a:ext>
            </a:extLst>
          </a:blip>
          <a:srcRect l="46403" t="53554" r="44184" b="42989"/>
          <a:stretch/>
        </p:blipFill>
        <p:spPr>
          <a:xfrm>
            <a:off x="9020945" y="1092561"/>
            <a:ext cx="1848613" cy="381725"/>
          </a:xfrm>
          <a:prstGeom prst="rect">
            <a:avLst/>
          </a:prstGeom>
        </p:spPr>
      </p:pic>
      <p:cxnSp>
        <p:nvCxnSpPr>
          <p:cNvPr id="18" name="Straight Arrow Connector 17">
            <a:extLst>
              <a:ext uri="{FF2B5EF4-FFF2-40B4-BE49-F238E27FC236}">
                <a16:creationId xmlns:a16="http://schemas.microsoft.com/office/drawing/2014/main" id="{CF932DD3-7A27-4ECA-804F-C168667CB640}"/>
              </a:ext>
            </a:extLst>
          </p:cNvPr>
          <p:cNvCxnSpPr/>
          <p:nvPr/>
        </p:nvCxnSpPr>
        <p:spPr>
          <a:xfrm>
            <a:off x="10382864"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03EA40-865D-403A-87ED-30E6881F2798}"/>
              </a:ext>
            </a:extLst>
          </p:cNvPr>
          <p:cNvCxnSpPr/>
          <p:nvPr/>
        </p:nvCxnSpPr>
        <p:spPr>
          <a:xfrm>
            <a:off x="10048567"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5C651A-B70E-47AD-BD42-B2B28129575F}"/>
              </a:ext>
            </a:extLst>
          </p:cNvPr>
          <p:cNvSpPr txBox="1"/>
          <p:nvPr/>
        </p:nvSpPr>
        <p:spPr>
          <a:xfrm>
            <a:off x="9732122" y="3285242"/>
            <a:ext cx="483594" cy="369332"/>
          </a:xfrm>
          <a:prstGeom prst="rect">
            <a:avLst/>
          </a:prstGeom>
          <a:noFill/>
        </p:spPr>
        <p:txBody>
          <a:bodyPr wrap="none" rtlCol="0">
            <a:spAutoFit/>
          </a:bodyPr>
          <a:lstStyle/>
          <a:p>
            <a:r>
              <a:rPr lang="en-AU"/>
              <a:t>eta</a:t>
            </a:r>
          </a:p>
        </p:txBody>
      </p:sp>
      <p:sp>
        <p:nvSpPr>
          <p:cNvPr id="21" name="TextBox 20">
            <a:extLst>
              <a:ext uri="{FF2B5EF4-FFF2-40B4-BE49-F238E27FC236}">
                <a16:creationId xmlns:a16="http://schemas.microsoft.com/office/drawing/2014/main" id="{8F7E38D2-493B-4B38-B2D3-EA3D5B035857}"/>
              </a:ext>
            </a:extLst>
          </p:cNvPr>
          <p:cNvSpPr txBox="1"/>
          <p:nvPr/>
        </p:nvSpPr>
        <p:spPr>
          <a:xfrm>
            <a:off x="10262173" y="3281230"/>
            <a:ext cx="927049" cy="369332"/>
          </a:xfrm>
          <a:prstGeom prst="rect">
            <a:avLst/>
          </a:prstGeom>
          <a:noFill/>
        </p:spPr>
        <p:txBody>
          <a:bodyPr wrap="none" rtlCol="0">
            <a:spAutoFit/>
          </a:bodyPr>
          <a:lstStyle/>
          <a:p>
            <a:r>
              <a:rPr lang="en-AU"/>
              <a:t>residual</a:t>
            </a:r>
          </a:p>
        </p:txBody>
      </p:sp>
      <p:sp>
        <p:nvSpPr>
          <p:cNvPr id="22" name="TextBox 21">
            <a:extLst>
              <a:ext uri="{FF2B5EF4-FFF2-40B4-BE49-F238E27FC236}">
                <a16:creationId xmlns:a16="http://schemas.microsoft.com/office/drawing/2014/main" id="{967ED000-2523-404E-AA98-B758198DEEC6}"/>
              </a:ext>
            </a:extLst>
          </p:cNvPr>
          <p:cNvSpPr txBox="1"/>
          <p:nvPr/>
        </p:nvSpPr>
        <p:spPr>
          <a:xfrm>
            <a:off x="0" y="6624850"/>
            <a:ext cx="3687228" cy="246221"/>
          </a:xfrm>
          <a:prstGeom prst="rect">
            <a:avLst/>
          </a:prstGeom>
          <a:noFill/>
        </p:spPr>
        <p:txBody>
          <a:bodyPr wrap="none" rtlCol="0">
            <a:spAutoFit/>
          </a:bodyPr>
          <a:lstStyle/>
          <a:p>
            <a:r>
              <a:rPr lang="en-AU" sz="1000"/>
              <a:t>Image source: https://explained.ai/gradient-boosting/descent.html</a:t>
            </a:r>
          </a:p>
        </p:txBody>
      </p:sp>
    </p:spTree>
    <p:extLst>
      <p:ext uri="{BB962C8B-B14F-4D97-AF65-F5344CB8AC3E}">
        <p14:creationId xmlns:p14="http://schemas.microsoft.com/office/powerpoint/2010/main" val="208425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A1FA-F444-4AA4-BD20-110C0A065098}"/>
              </a:ext>
            </a:extLst>
          </p:cNvPr>
          <p:cNvSpPr>
            <a:spLocks noGrp="1"/>
          </p:cNvSpPr>
          <p:nvPr>
            <p:ph type="title"/>
          </p:nvPr>
        </p:nvSpPr>
        <p:spPr>
          <a:xfrm>
            <a:off x="838200" y="199864"/>
            <a:ext cx="10515600" cy="623919"/>
          </a:xfrm>
        </p:spPr>
        <p:txBody>
          <a:bodyPr>
            <a:normAutofit/>
          </a:bodyPr>
          <a:lstStyle/>
          <a:p>
            <a:r>
              <a:rPr lang="en-AU" sz="3600" dirty="0"/>
              <a:t>Hyperparameter Tuning</a:t>
            </a:r>
          </a:p>
        </p:txBody>
      </p:sp>
      <p:sp>
        <p:nvSpPr>
          <p:cNvPr id="5" name="TextBox 4">
            <a:extLst>
              <a:ext uri="{FF2B5EF4-FFF2-40B4-BE49-F238E27FC236}">
                <a16:creationId xmlns:a16="http://schemas.microsoft.com/office/drawing/2014/main" id="{F4B9B9FE-A042-4A09-B9FA-6BA1AE3F58D3}"/>
              </a:ext>
            </a:extLst>
          </p:cNvPr>
          <p:cNvSpPr txBox="1"/>
          <p:nvPr/>
        </p:nvSpPr>
        <p:spPr>
          <a:xfrm>
            <a:off x="838200" y="919350"/>
            <a:ext cx="5433732" cy="369332"/>
          </a:xfrm>
          <a:prstGeom prst="rect">
            <a:avLst/>
          </a:prstGeom>
          <a:noFill/>
        </p:spPr>
        <p:txBody>
          <a:bodyPr wrap="none" rtlCol="0">
            <a:spAutoFit/>
          </a:bodyPr>
          <a:lstStyle/>
          <a:p>
            <a:r>
              <a:rPr lang="en-AU" dirty="0"/>
              <a:t>On gamma, maximum depth, eta, and number of rounds</a:t>
            </a:r>
          </a:p>
        </p:txBody>
      </p:sp>
      <p:sp>
        <p:nvSpPr>
          <p:cNvPr id="6" name="TextBox 5">
            <a:extLst>
              <a:ext uri="{FF2B5EF4-FFF2-40B4-BE49-F238E27FC236}">
                <a16:creationId xmlns:a16="http://schemas.microsoft.com/office/drawing/2014/main" id="{280E0645-15E5-49C1-827F-69990896F1C4}"/>
              </a:ext>
            </a:extLst>
          </p:cNvPr>
          <p:cNvSpPr txBox="1"/>
          <p:nvPr/>
        </p:nvSpPr>
        <p:spPr>
          <a:xfrm>
            <a:off x="1154230" y="6304002"/>
            <a:ext cx="9883539" cy="369332"/>
          </a:xfrm>
          <a:prstGeom prst="rect">
            <a:avLst/>
          </a:prstGeom>
          <a:noFill/>
        </p:spPr>
        <p:txBody>
          <a:bodyPr wrap="none" rtlCol="0">
            <a:spAutoFit/>
          </a:bodyPr>
          <a:lstStyle/>
          <a:p>
            <a:r>
              <a:rPr lang="en-AU"/>
              <a:t>Best hyperparameter combination:  gamma=1, maximum depth=8, eta=0.1, and number of rounds=100</a:t>
            </a:r>
          </a:p>
        </p:txBody>
      </p:sp>
      <p:pic>
        <p:nvPicPr>
          <p:cNvPr id="8" name="Picture 7" descr="A picture containing text, clock, clipart, gauge&#10;&#10;Description automatically generated">
            <a:extLst>
              <a:ext uri="{FF2B5EF4-FFF2-40B4-BE49-F238E27FC236}">
                <a16:creationId xmlns:a16="http://schemas.microsoft.com/office/drawing/2014/main" id="{F565C7FF-7302-49E0-B725-84EE9B85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1" y="5137205"/>
            <a:ext cx="2954850" cy="810402"/>
          </a:xfrm>
          <a:prstGeom prst="rect">
            <a:avLst/>
          </a:prstGeom>
        </p:spPr>
      </p:pic>
      <p:sp>
        <p:nvSpPr>
          <p:cNvPr id="9" name="TextBox 8">
            <a:extLst>
              <a:ext uri="{FF2B5EF4-FFF2-40B4-BE49-F238E27FC236}">
                <a16:creationId xmlns:a16="http://schemas.microsoft.com/office/drawing/2014/main" id="{AC62DC44-827B-4725-B52B-548E5ADC90AF}"/>
              </a:ext>
            </a:extLst>
          </p:cNvPr>
          <p:cNvSpPr txBox="1"/>
          <p:nvPr/>
        </p:nvSpPr>
        <p:spPr>
          <a:xfrm>
            <a:off x="8830984" y="4621732"/>
            <a:ext cx="1457450" cy="369332"/>
          </a:xfrm>
          <a:prstGeom prst="rect">
            <a:avLst/>
          </a:prstGeom>
          <a:noFill/>
        </p:spPr>
        <p:txBody>
          <a:bodyPr wrap="none" rtlCol="0">
            <a:spAutoFit/>
          </a:bodyPr>
          <a:lstStyle/>
          <a:p>
            <a:r>
              <a:rPr lang="en-AU"/>
              <a:t>Loss Function</a:t>
            </a:r>
          </a:p>
        </p:txBody>
      </p:sp>
      <p:grpSp>
        <p:nvGrpSpPr>
          <p:cNvPr id="13" name="Group 12">
            <a:extLst>
              <a:ext uri="{FF2B5EF4-FFF2-40B4-BE49-F238E27FC236}">
                <a16:creationId xmlns:a16="http://schemas.microsoft.com/office/drawing/2014/main" id="{340DBE27-94B3-4E4D-9D97-37B7AA409EE2}"/>
              </a:ext>
            </a:extLst>
          </p:cNvPr>
          <p:cNvGrpSpPr/>
          <p:nvPr/>
        </p:nvGrpSpPr>
        <p:grpSpPr>
          <a:xfrm>
            <a:off x="838200" y="1331155"/>
            <a:ext cx="7992784" cy="4932689"/>
            <a:chOff x="838200" y="1202480"/>
            <a:chExt cx="7992784" cy="4932689"/>
          </a:xfrm>
        </p:grpSpPr>
        <p:pic>
          <p:nvPicPr>
            <p:cNvPr id="11" name="Picture 10" descr="Chart, scatter chart&#10;&#10;Description automatically generated">
              <a:extLst>
                <a:ext uri="{FF2B5EF4-FFF2-40B4-BE49-F238E27FC236}">
                  <a16:creationId xmlns:a16="http://schemas.microsoft.com/office/drawing/2014/main" id="{BEC57752-F798-4AD1-A028-FD2FD5F22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2" name="Oval 11">
              <a:extLst>
                <a:ext uri="{FF2B5EF4-FFF2-40B4-BE49-F238E27FC236}">
                  <a16:creationId xmlns:a16="http://schemas.microsoft.com/office/drawing/2014/main" id="{665B534E-2B89-4639-92BC-AFFFC09DA697}"/>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extBox 2">
            <a:extLst>
              <a:ext uri="{FF2B5EF4-FFF2-40B4-BE49-F238E27FC236}">
                <a16:creationId xmlns:a16="http://schemas.microsoft.com/office/drawing/2014/main" id="{FFD008FE-758A-49A1-8C24-002C19D60D82}"/>
              </a:ext>
            </a:extLst>
          </p:cNvPr>
          <p:cNvSpPr txBox="1"/>
          <p:nvPr/>
        </p:nvSpPr>
        <p:spPr>
          <a:xfrm>
            <a:off x="6095999" y="409490"/>
            <a:ext cx="2136867" cy="369332"/>
          </a:xfrm>
          <a:prstGeom prst="rect">
            <a:avLst/>
          </a:prstGeom>
          <a:noFill/>
        </p:spPr>
        <p:txBody>
          <a:bodyPr wrap="none" rtlCol="0">
            <a:spAutoFit/>
          </a:bodyPr>
          <a:lstStyle/>
          <a:p>
            <a:r>
              <a:rPr lang="en-AU"/>
              <a:t>On 50 random genes</a:t>
            </a:r>
          </a:p>
        </p:txBody>
      </p:sp>
    </p:spTree>
    <p:extLst>
      <p:ext uri="{BB962C8B-B14F-4D97-AF65-F5344CB8AC3E}">
        <p14:creationId xmlns:p14="http://schemas.microsoft.com/office/powerpoint/2010/main" val="142222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9337623" cy="369332"/>
          </a:xfrm>
          <a:prstGeom prst="rect">
            <a:avLst/>
          </a:prstGeom>
          <a:noFill/>
        </p:spPr>
        <p:txBody>
          <a:bodyPr wrap="square" lIns="91440" tIns="45720" rIns="91440" bIns="45720" rtlCol="0" anchor="t">
            <a:spAutoFit/>
          </a:bodyPr>
          <a:lstStyle/>
          <a:p>
            <a:r>
              <a:rPr lang="en-AU" dirty="0"/>
              <a:t>Compute the correlation between each gene in the prediction and its true value</a:t>
            </a:r>
          </a:p>
        </p:txBody>
      </p:sp>
      <p:pic>
        <p:nvPicPr>
          <p:cNvPr id="6" name="Picture 5" descr="Chart, line chart&#10;&#10;Description automatically generated">
            <a:extLst>
              <a:ext uri="{FF2B5EF4-FFF2-40B4-BE49-F238E27FC236}">
                <a16:creationId xmlns:a16="http://schemas.microsoft.com/office/drawing/2014/main" id="{52DA0993-6921-4E0D-BA9C-3FC68BFD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446854"/>
            <a:ext cx="5925016" cy="3656581"/>
          </a:xfrm>
          <a:prstGeom prst="rect">
            <a:avLst/>
          </a:prstGeom>
        </p:spPr>
      </p:pic>
      <p:graphicFrame>
        <p:nvGraphicFramePr>
          <p:cNvPr id="12" name="Table 4">
            <a:extLst>
              <a:ext uri="{FF2B5EF4-FFF2-40B4-BE49-F238E27FC236}">
                <a16:creationId xmlns:a16="http://schemas.microsoft.com/office/drawing/2014/main" id="{E68D797F-4999-472F-9BEF-8726F34A434F}"/>
              </a:ext>
            </a:extLst>
          </p:cNvPr>
          <p:cNvGraphicFramePr>
            <a:graphicFrameLocks noGrp="1"/>
          </p:cNvGraphicFramePr>
          <p:nvPr>
            <p:extLst>
              <p:ext uri="{D42A27DB-BD31-4B8C-83A1-F6EECF244321}">
                <p14:modId xmlns:p14="http://schemas.microsoft.com/office/powerpoint/2010/main" val="2459991393"/>
              </p:ext>
            </p:extLst>
          </p:nvPr>
        </p:nvGraphicFramePr>
        <p:xfrm>
          <a:off x="6665125" y="362779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20319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757849-CF04-420C-94A3-DADED98B0A74}"/>
              </a:ext>
            </a:extLst>
          </p:cNvPr>
          <p:cNvSpPr txBox="1">
            <a:spLocks/>
          </p:cNvSpPr>
          <p:nvPr/>
        </p:nvSpPr>
        <p:spPr>
          <a:xfrm>
            <a:off x="838200" y="365125"/>
            <a:ext cx="3827106"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Neural Network</a:t>
            </a:r>
          </a:p>
        </p:txBody>
      </p:sp>
      <p:pic>
        <p:nvPicPr>
          <p:cNvPr id="6" name="Picture 5" descr="Graphical user interface, application, website&#10;&#10;Description automatically generated">
            <a:extLst>
              <a:ext uri="{FF2B5EF4-FFF2-40B4-BE49-F238E27FC236}">
                <a16:creationId xmlns:a16="http://schemas.microsoft.com/office/drawing/2014/main" id="{5E2B8527-5A0D-463D-9D74-72D565FE6FFE}"/>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1958559"/>
            <a:ext cx="5325502" cy="2655790"/>
          </a:xfrm>
          <a:prstGeom prst="rect">
            <a:avLst/>
          </a:prstGeom>
        </p:spPr>
      </p:pic>
      <p:sp>
        <p:nvSpPr>
          <p:cNvPr id="7" name="Title 1">
            <a:extLst>
              <a:ext uri="{FF2B5EF4-FFF2-40B4-BE49-F238E27FC236}">
                <a16:creationId xmlns:a16="http://schemas.microsoft.com/office/drawing/2014/main" id="{7B9B2CB0-6562-4BA0-8FE7-B1298B63EE7A}"/>
              </a:ext>
            </a:extLst>
          </p:cNvPr>
          <p:cNvSpPr txBox="1">
            <a:spLocks/>
          </p:cNvSpPr>
          <p:nvPr/>
        </p:nvSpPr>
        <p:spPr>
          <a:xfrm>
            <a:off x="838200" y="1260965"/>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Biological Neuron</a:t>
            </a:r>
          </a:p>
        </p:txBody>
      </p:sp>
      <p:sp>
        <p:nvSpPr>
          <p:cNvPr id="8" name="TextBox 7">
            <a:extLst>
              <a:ext uri="{FF2B5EF4-FFF2-40B4-BE49-F238E27FC236}">
                <a16:creationId xmlns:a16="http://schemas.microsoft.com/office/drawing/2014/main" id="{A5EFB310-6CC0-47E2-8D39-695CF6B7A188}"/>
              </a:ext>
            </a:extLst>
          </p:cNvPr>
          <p:cNvSpPr txBox="1"/>
          <p:nvPr/>
        </p:nvSpPr>
        <p:spPr>
          <a:xfrm>
            <a:off x="0" y="6565662"/>
            <a:ext cx="5362622" cy="276999"/>
          </a:xfrm>
          <a:prstGeom prst="rect">
            <a:avLst/>
          </a:prstGeom>
          <a:noFill/>
        </p:spPr>
        <p:txBody>
          <a:bodyPr wrap="none" rtlCol="0">
            <a:spAutoFit/>
          </a:bodyPr>
          <a:lstStyle/>
          <a:p>
            <a:r>
              <a:rPr lang="en-AU" sz="1200" dirty="0"/>
              <a:t>Image Source: Anatomy and Physiology, US National Cancer Institute SEER Program</a:t>
            </a:r>
          </a:p>
        </p:txBody>
      </p:sp>
      <p:pic>
        <p:nvPicPr>
          <p:cNvPr id="10" name="Picture 9" descr="Diagram&#10;&#10;Description automatically generated">
            <a:extLst>
              <a:ext uri="{FF2B5EF4-FFF2-40B4-BE49-F238E27FC236}">
                <a16:creationId xmlns:a16="http://schemas.microsoft.com/office/drawing/2014/main" id="{A416527C-9A19-4C07-9575-DF95DC819241}"/>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190861" y="1847562"/>
            <a:ext cx="5162939" cy="2864703"/>
          </a:xfrm>
          <a:prstGeom prst="rect">
            <a:avLst/>
          </a:prstGeom>
        </p:spPr>
      </p:pic>
      <p:sp>
        <p:nvSpPr>
          <p:cNvPr id="11" name="Title 1">
            <a:extLst>
              <a:ext uri="{FF2B5EF4-FFF2-40B4-BE49-F238E27FC236}">
                <a16:creationId xmlns:a16="http://schemas.microsoft.com/office/drawing/2014/main" id="{8855B469-0F6E-43FC-B486-E47478FE8CA4}"/>
              </a:ext>
            </a:extLst>
          </p:cNvPr>
          <p:cNvSpPr txBox="1">
            <a:spLocks/>
          </p:cNvSpPr>
          <p:nvPr/>
        </p:nvSpPr>
        <p:spPr>
          <a:xfrm>
            <a:off x="6190861" y="1190523"/>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Artificial Neuron</a:t>
            </a:r>
          </a:p>
        </p:txBody>
      </p:sp>
      <p:sp>
        <p:nvSpPr>
          <p:cNvPr id="9" name="TextBox 8">
            <a:extLst>
              <a:ext uri="{FF2B5EF4-FFF2-40B4-BE49-F238E27FC236}">
                <a16:creationId xmlns:a16="http://schemas.microsoft.com/office/drawing/2014/main" id="{4CEA8DC8-14F6-4D01-88C6-B4E6BC1FCD88}"/>
              </a:ext>
            </a:extLst>
          </p:cNvPr>
          <p:cNvSpPr txBox="1"/>
          <p:nvPr/>
        </p:nvSpPr>
        <p:spPr>
          <a:xfrm>
            <a:off x="5848218" y="6565662"/>
            <a:ext cx="6323078" cy="276999"/>
          </a:xfrm>
          <a:prstGeom prst="rect">
            <a:avLst/>
          </a:prstGeom>
          <a:noFill/>
        </p:spPr>
        <p:txBody>
          <a:bodyPr wrap="none" rtlCol="0">
            <a:spAutoFit/>
          </a:bodyPr>
          <a:lstStyle/>
          <a:p>
            <a:r>
              <a:rPr lang="en-AU" sz="1200" dirty="0"/>
              <a:t>Image Source: The University of Melbourne COMP30027 Machine Learning Lecture, by Kris </a:t>
            </a:r>
            <a:r>
              <a:rPr lang="en-AU" sz="1200" dirty="0" err="1"/>
              <a:t>Ehinger</a:t>
            </a:r>
            <a:endParaRPr lang="en-AU" sz="1200" dirty="0"/>
          </a:p>
        </p:txBody>
      </p:sp>
    </p:spTree>
    <p:extLst>
      <p:ext uri="{BB962C8B-B14F-4D97-AF65-F5344CB8AC3E}">
        <p14:creationId xmlns:p14="http://schemas.microsoft.com/office/powerpoint/2010/main" val="303367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9EFC844-A7A4-4306-B7E1-B10F51D2F6BF}"/>
              </a:ext>
            </a:extLst>
          </p:cNvPr>
          <p:cNvGrpSpPr/>
          <p:nvPr/>
        </p:nvGrpSpPr>
        <p:grpSpPr>
          <a:xfrm>
            <a:off x="62361" y="2164702"/>
            <a:ext cx="7986427" cy="3081161"/>
            <a:chOff x="62361" y="2164702"/>
            <a:chExt cx="7986427" cy="3081161"/>
          </a:xfrm>
        </p:grpSpPr>
        <p:cxnSp>
          <p:nvCxnSpPr>
            <p:cNvPr id="22" name="Straight Arrow Connector 21">
              <a:extLst>
                <a:ext uri="{FF2B5EF4-FFF2-40B4-BE49-F238E27FC236}">
                  <a16:creationId xmlns:a16="http://schemas.microsoft.com/office/drawing/2014/main" id="{4E8E9826-9B42-433D-9AFF-CD9145CEEAE0}"/>
                </a:ext>
              </a:extLst>
            </p:cNvPr>
            <p:cNvCxnSpPr/>
            <p:nvPr/>
          </p:nvCxnSpPr>
          <p:spPr>
            <a:xfrm>
              <a:off x="827315" y="2301200"/>
              <a:ext cx="0" cy="278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DBD9B1-F69D-4928-BFC1-FF0F965FB368}"/>
                </a:ext>
              </a:extLst>
            </p:cNvPr>
            <p:cNvSpPr txBox="1"/>
            <p:nvPr/>
          </p:nvSpPr>
          <p:spPr>
            <a:xfrm>
              <a:off x="62361" y="3429000"/>
              <a:ext cx="764953" cy="307777"/>
            </a:xfrm>
            <a:prstGeom prst="rect">
              <a:avLst/>
            </a:prstGeom>
            <a:noFill/>
          </p:spPr>
          <p:txBody>
            <a:bodyPr wrap="none" rtlCol="0">
              <a:spAutoFit/>
            </a:bodyPr>
            <a:lstStyle/>
            <a:p>
              <a:r>
                <a:rPr lang="en-AU" sz="1400"/>
                <a:t>1 epoch</a:t>
              </a:r>
            </a:p>
          </p:txBody>
        </p:sp>
        <p:grpSp>
          <p:nvGrpSpPr>
            <p:cNvPr id="31" name="Group 30">
              <a:extLst>
                <a:ext uri="{FF2B5EF4-FFF2-40B4-BE49-F238E27FC236}">
                  <a16:creationId xmlns:a16="http://schemas.microsoft.com/office/drawing/2014/main" id="{E5DD8AEF-9B16-456B-99B0-340E9768D80A}"/>
                </a:ext>
              </a:extLst>
            </p:cNvPr>
            <p:cNvGrpSpPr/>
            <p:nvPr/>
          </p:nvGrpSpPr>
          <p:grpSpPr>
            <a:xfrm>
              <a:off x="1082774" y="2164702"/>
              <a:ext cx="6966014" cy="3081161"/>
              <a:chOff x="842971" y="2164703"/>
              <a:chExt cx="6966014" cy="3081161"/>
            </a:xfrm>
          </p:grpSpPr>
          <p:pic>
            <p:nvPicPr>
              <p:cNvPr id="4" name="Picture 3" descr="Graphical user interface, text, application&#10;&#10;Description automatically generated">
                <a:extLst>
                  <a:ext uri="{FF2B5EF4-FFF2-40B4-BE49-F238E27FC236}">
                    <a16:creationId xmlns:a16="http://schemas.microsoft.com/office/drawing/2014/main" id="{814F9325-CB51-4BB0-ADF5-964761B82142}"/>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26" name="Oval 25">
                <a:extLst>
                  <a:ext uri="{FF2B5EF4-FFF2-40B4-BE49-F238E27FC236}">
                    <a16:creationId xmlns:a16="http://schemas.microsoft.com/office/drawing/2014/main" id="{4A5D6656-F062-4835-9C39-B488B365982F}"/>
                  </a:ext>
                </a:extLst>
              </p:cNvPr>
              <p:cNvSpPr/>
              <p:nvPr/>
            </p:nvSpPr>
            <p:spPr>
              <a:xfrm>
                <a:off x="4557952" y="3837752"/>
                <a:ext cx="189757" cy="228509"/>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7" name="TextBox 26">
                <a:extLst>
                  <a:ext uri="{FF2B5EF4-FFF2-40B4-BE49-F238E27FC236}">
                    <a16:creationId xmlns:a16="http://schemas.microsoft.com/office/drawing/2014/main" id="{34F3E859-3BFD-46F8-9816-474DF2A5BBB8}"/>
                  </a:ext>
                </a:extLst>
              </p:cNvPr>
              <p:cNvSpPr txBox="1"/>
              <p:nvPr/>
            </p:nvSpPr>
            <p:spPr>
              <a:xfrm>
                <a:off x="4836144" y="4630310"/>
                <a:ext cx="1147237" cy="307777"/>
              </a:xfrm>
              <a:prstGeom prst="rect">
                <a:avLst/>
              </a:prstGeom>
              <a:noFill/>
            </p:spPr>
            <p:txBody>
              <a:bodyPr wrap="none" rtlCol="0">
                <a:spAutoFit/>
              </a:bodyPr>
              <a:lstStyle/>
              <a:p>
                <a:r>
                  <a:rPr lang="en-AU" sz="1400">
                    <a:solidFill>
                      <a:srgbClr val="00B050"/>
                    </a:solidFill>
                  </a:rPr>
                  <a:t>Learning rate</a:t>
                </a:r>
              </a:p>
            </p:txBody>
          </p:sp>
          <p:sp>
            <p:nvSpPr>
              <p:cNvPr id="30" name="TextBox 29">
                <a:extLst>
                  <a:ext uri="{FF2B5EF4-FFF2-40B4-BE49-F238E27FC236}">
                    <a16:creationId xmlns:a16="http://schemas.microsoft.com/office/drawing/2014/main" id="{E01F62E8-786F-4512-A223-07C0C46BB221}"/>
                  </a:ext>
                </a:extLst>
              </p:cNvPr>
              <p:cNvSpPr txBox="1"/>
              <p:nvPr/>
            </p:nvSpPr>
            <p:spPr>
              <a:xfrm>
                <a:off x="4770141" y="4938087"/>
                <a:ext cx="3038844" cy="307777"/>
              </a:xfrm>
              <a:prstGeom prst="rect">
                <a:avLst/>
              </a:prstGeom>
              <a:noFill/>
            </p:spPr>
            <p:txBody>
              <a:bodyPr wrap="square" rtlCol="0">
                <a:spAutoFit/>
              </a:bodyPr>
              <a:lstStyle/>
              <a:p>
                <a:r>
                  <a:rPr lang="en-AU" sz="1400">
                    <a:solidFill>
                      <a:srgbClr val="00B050"/>
                    </a:solidFill>
                  </a:rPr>
                  <a:t>High </a:t>
                </a:r>
                <a:r>
                  <a:rPr lang="en-AU" sz="1400">
                    <a:solidFill>
                      <a:srgbClr val="00B050"/>
                    </a:solidFill>
                    <a:sym typeface="Wingdings" panose="05000000000000000000" pitchFamily="2" charset="2"/>
                  </a:rPr>
                  <a:t> big jump on the update</a:t>
                </a:r>
                <a:endParaRPr lang="en-AU" sz="1400">
                  <a:solidFill>
                    <a:srgbClr val="00B050"/>
                  </a:solidFill>
                </a:endParaRPr>
              </a:p>
            </p:txBody>
          </p:sp>
          <p:cxnSp>
            <p:nvCxnSpPr>
              <p:cNvPr id="29" name="Straight Arrow Connector 28">
                <a:extLst>
                  <a:ext uri="{FF2B5EF4-FFF2-40B4-BE49-F238E27FC236}">
                    <a16:creationId xmlns:a16="http://schemas.microsoft.com/office/drawing/2014/main" id="{9CBB47B7-03DA-4A0B-9702-AF5B714B68F8}"/>
                  </a:ext>
                </a:extLst>
              </p:cNvPr>
              <p:cNvCxnSpPr/>
              <p:nvPr/>
            </p:nvCxnSpPr>
            <p:spPr>
              <a:xfrm flipH="1" flipV="1">
                <a:off x="4747709" y="4220149"/>
                <a:ext cx="387009" cy="423660"/>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grpSp>
      <p:sp>
        <p:nvSpPr>
          <p:cNvPr id="2" name="Title 1">
            <a:extLst>
              <a:ext uri="{FF2B5EF4-FFF2-40B4-BE49-F238E27FC236}">
                <a16:creationId xmlns:a16="http://schemas.microsoft.com/office/drawing/2014/main" id="{0C1FC2C3-2ACA-47D7-9E93-89D26EACA540}"/>
              </a:ext>
            </a:extLst>
          </p:cNvPr>
          <p:cNvSpPr>
            <a:spLocks noGrp="1"/>
          </p:cNvSpPr>
          <p:nvPr>
            <p:ph type="title"/>
          </p:nvPr>
        </p:nvSpPr>
        <p:spPr>
          <a:xfrm>
            <a:off x="503852" y="495754"/>
            <a:ext cx="2527041" cy="1325563"/>
          </a:xfrm>
        </p:spPr>
        <p:txBody>
          <a:bodyPr>
            <a:normAutofit/>
          </a:bodyPr>
          <a:lstStyle/>
          <a:p>
            <a:r>
              <a:rPr lang="en-AU" sz="3600" dirty="0"/>
              <a:t>Algorithm</a:t>
            </a:r>
          </a:p>
        </p:txBody>
      </p:sp>
      <p:grpSp>
        <p:nvGrpSpPr>
          <p:cNvPr id="33" name="Group 32">
            <a:extLst>
              <a:ext uri="{FF2B5EF4-FFF2-40B4-BE49-F238E27FC236}">
                <a16:creationId xmlns:a16="http://schemas.microsoft.com/office/drawing/2014/main" id="{6D690F6D-8649-4854-8438-395996B0EB5D}"/>
              </a:ext>
            </a:extLst>
          </p:cNvPr>
          <p:cNvGrpSpPr/>
          <p:nvPr/>
        </p:nvGrpSpPr>
        <p:grpSpPr>
          <a:xfrm>
            <a:off x="6885992" y="1979488"/>
            <a:ext cx="4478694" cy="2358030"/>
            <a:chOff x="6885992" y="1979488"/>
            <a:chExt cx="4478694" cy="2358030"/>
          </a:xfrm>
        </p:grpSpPr>
        <p:pic>
          <p:nvPicPr>
            <p:cNvPr id="8" name="Picture 7" descr="Graphical user interface&#10;&#10;Description automatically generated">
              <a:extLst>
                <a:ext uri="{FF2B5EF4-FFF2-40B4-BE49-F238E27FC236}">
                  <a16:creationId xmlns:a16="http://schemas.microsoft.com/office/drawing/2014/main" id="{4869063F-5858-417D-BBF5-A2AE3C45BD94}"/>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6" name="Straight Arrow Connector 5">
              <a:extLst>
                <a:ext uri="{FF2B5EF4-FFF2-40B4-BE49-F238E27FC236}">
                  <a16:creationId xmlns:a16="http://schemas.microsoft.com/office/drawing/2014/main" id="{72E0C131-9E98-4099-924E-46B2A6E594E9}"/>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10C9801-379E-41DB-97DA-42F587E0D8C3}"/>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7A2E44-4A74-4394-9D73-3F733B0CF854}"/>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93B00DF-759C-4D2F-BCAD-94804E81D25B}"/>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0" name="TextBox 19">
            <a:extLst>
              <a:ext uri="{FF2B5EF4-FFF2-40B4-BE49-F238E27FC236}">
                <a16:creationId xmlns:a16="http://schemas.microsoft.com/office/drawing/2014/main" id="{C1AFB959-5E0E-457E-88DC-BCCB354F741B}"/>
              </a:ext>
            </a:extLst>
          </p:cNvPr>
          <p:cNvSpPr txBox="1"/>
          <p:nvPr/>
        </p:nvSpPr>
        <p:spPr>
          <a:xfrm>
            <a:off x="7692975" y="4408471"/>
            <a:ext cx="3418885" cy="369332"/>
          </a:xfrm>
          <a:prstGeom prst="rect">
            <a:avLst/>
          </a:prstGeom>
          <a:noFill/>
        </p:spPr>
        <p:txBody>
          <a:bodyPr wrap="none" rtlCol="0">
            <a:spAutoFit/>
          </a:bodyPr>
          <a:lstStyle/>
          <a:p>
            <a:r>
              <a:rPr lang="en-AU"/>
              <a:t>Backpropagation/gradient descent</a:t>
            </a:r>
          </a:p>
        </p:txBody>
      </p:sp>
      <p:sp>
        <p:nvSpPr>
          <p:cNvPr id="21" name="TextBox 20">
            <a:extLst>
              <a:ext uri="{FF2B5EF4-FFF2-40B4-BE49-F238E27FC236}">
                <a16:creationId xmlns:a16="http://schemas.microsoft.com/office/drawing/2014/main" id="{356B4AB3-8DC2-4441-9F9A-8D8C96A28D4C}"/>
              </a:ext>
            </a:extLst>
          </p:cNvPr>
          <p:cNvSpPr txBox="1"/>
          <p:nvPr/>
        </p:nvSpPr>
        <p:spPr>
          <a:xfrm>
            <a:off x="5848218" y="6565662"/>
            <a:ext cx="6323078" cy="276999"/>
          </a:xfrm>
          <a:prstGeom prst="rect">
            <a:avLst/>
          </a:prstGeom>
          <a:noFill/>
        </p:spPr>
        <p:txBody>
          <a:bodyPr wrap="none" rtlCol="0">
            <a:spAutoFit/>
          </a:bodyPr>
          <a:lstStyle/>
          <a:p>
            <a:r>
              <a:rPr lang="en-AU" sz="1200" dirty="0"/>
              <a:t>Image Source: The University of Melbourne COMP30027 Machine Learning Lecture, by Kris </a:t>
            </a:r>
            <a:r>
              <a:rPr lang="en-AU" sz="1200" dirty="0" err="1"/>
              <a:t>Ehinger</a:t>
            </a:r>
            <a:endParaRPr lang="en-AU" sz="1200" dirty="0"/>
          </a:p>
        </p:txBody>
      </p:sp>
    </p:spTree>
    <p:extLst>
      <p:ext uri="{BB962C8B-B14F-4D97-AF65-F5344CB8AC3E}">
        <p14:creationId xmlns:p14="http://schemas.microsoft.com/office/powerpoint/2010/main" val="356208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DA2B49-BED9-48C6-B316-AFD1CD3CCE26}"/>
              </a:ext>
            </a:extLst>
          </p:cNvPr>
          <p:cNvSpPr txBox="1"/>
          <p:nvPr/>
        </p:nvSpPr>
        <p:spPr>
          <a:xfrm>
            <a:off x="800277" y="442103"/>
            <a:ext cx="10787269" cy="646331"/>
          </a:xfrm>
          <a:prstGeom prst="rect">
            <a:avLst/>
          </a:prstGeom>
          <a:noFill/>
        </p:spPr>
        <p:txBody>
          <a:bodyPr wrap="square" rtlCol="0">
            <a:spAutoFit/>
          </a:bodyPr>
          <a:lstStyle/>
          <a:p>
            <a:r>
              <a:rPr lang="en-AU"/>
              <a:t>Illustration of how our neural network model might look</a:t>
            </a:r>
          </a:p>
          <a:p>
            <a:endParaRPr lang="en-AU"/>
          </a:p>
        </p:txBody>
      </p:sp>
      <p:sp>
        <p:nvSpPr>
          <p:cNvPr id="11" name="Title 1">
            <a:extLst>
              <a:ext uri="{FF2B5EF4-FFF2-40B4-BE49-F238E27FC236}">
                <a16:creationId xmlns:a16="http://schemas.microsoft.com/office/drawing/2014/main" id="{C5563CAE-8BEF-41E7-A5C4-C99E24A73F75}"/>
              </a:ext>
            </a:extLst>
          </p:cNvPr>
          <p:cNvSpPr txBox="1">
            <a:spLocks/>
          </p:cNvSpPr>
          <p:nvPr/>
        </p:nvSpPr>
        <p:spPr>
          <a:xfrm>
            <a:off x="936112" y="1593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a:p>
        </p:txBody>
      </p:sp>
      <p:grpSp>
        <p:nvGrpSpPr>
          <p:cNvPr id="4" name="Group 3">
            <a:extLst>
              <a:ext uri="{FF2B5EF4-FFF2-40B4-BE49-F238E27FC236}">
                <a16:creationId xmlns:a16="http://schemas.microsoft.com/office/drawing/2014/main" id="{5075AC6F-3094-4E9C-943E-D38E7F5F2BDD}"/>
              </a:ext>
            </a:extLst>
          </p:cNvPr>
          <p:cNvGrpSpPr/>
          <p:nvPr/>
        </p:nvGrpSpPr>
        <p:grpSpPr>
          <a:xfrm>
            <a:off x="2169284" y="1573182"/>
            <a:ext cx="7853432" cy="5018349"/>
            <a:chOff x="2169284" y="1573182"/>
            <a:chExt cx="7853432" cy="5018349"/>
          </a:xfrm>
        </p:grpSpPr>
        <p:pic>
          <p:nvPicPr>
            <p:cNvPr id="9" name="Picture 8" descr="Diagram&#10;&#10;Description automatically generated">
              <a:extLst>
                <a:ext uri="{FF2B5EF4-FFF2-40B4-BE49-F238E27FC236}">
                  <a16:creationId xmlns:a16="http://schemas.microsoft.com/office/drawing/2014/main" id="{60A85706-034F-4129-A61A-AA2B2B5E3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2" name="TextBox 1">
              <a:extLst>
                <a:ext uri="{FF2B5EF4-FFF2-40B4-BE49-F238E27FC236}">
                  <a16:creationId xmlns:a16="http://schemas.microsoft.com/office/drawing/2014/main" id="{15FFE6DD-404C-4EE1-83AC-BB0A3A1275AA}"/>
                </a:ext>
              </a:extLst>
            </p:cNvPr>
            <p:cNvSpPr txBox="1"/>
            <p:nvPr/>
          </p:nvSpPr>
          <p:spPr>
            <a:xfrm>
              <a:off x="8117632" y="1589082"/>
              <a:ext cx="780983" cy="338554"/>
            </a:xfrm>
            <a:prstGeom prst="rect">
              <a:avLst/>
            </a:prstGeom>
            <a:noFill/>
          </p:spPr>
          <p:txBody>
            <a:bodyPr wrap="none" rtlCol="0">
              <a:spAutoFit/>
            </a:bodyPr>
            <a:lstStyle/>
            <a:p>
              <a:r>
                <a:rPr lang="en-AU" sz="1600"/>
                <a:t>Output</a:t>
              </a:r>
            </a:p>
          </p:txBody>
        </p:sp>
        <p:sp>
          <p:nvSpPr>
            <p:cNvPr id="6" name="TextBox 5">
              <a:extLst>
                <a:ext uri="{FF2B5EF4-FFF2-40B4-BE49-F238E27FC236}">
                  <a16:creationId xmlns:a16="http://schemas.microsoft.com/office/drawing/2014/main" id="{AAD5B069-2B79-487B-AB84-95921C5788AF}"/>
                </a:ext>
              </a:extLst>
            </p:cNvPr>
            <p:cNvSpPr txBox="1"/>
            <p:nvPr/>
          </p:nvSpPr>
          <p:spPr>
            <a:xfrm>
              <a:off x="3377127" y="1589082"/>
              <a:ext cx="627095" cy="338554"/>
            </a:xfrm>
            <a:prstGeom prst="rect">
              <a:avLst/>
            </a:prstGeom>
            <a:noFill/>
          </p:spPr>
          <p:txBody>
            <a:bodyPr wrap="none" rtlCol="0">
              <a:spAutoFit/>
            </a:bodyPr>
            <a:lstStyle/>
            <a:p>
              <a:r>
                <a:rPr lang="en-AU" sz="1600"/>
                <a:t>Input</a:t>
              </a:r>
            </a:p>
          </p:txBody>
        </p:sp>
        <p:sp>
          <p:nvSpPr>
            <p:cNvPr id="7" name="TextBox 6">
              <a:extLst>
                <a:ext uri="{FF2B5EF4-FFF2-40B4-BE49-F238E27FC236}">
                  <a16:creationId xmlns:a16="http://schemas.microsoft.com/office/drawing/2014/main" id="{414D6EF6-46FB-471F-95F1-4957EE5373C5}"/>
                </a:ext>
              </a:extLst>
            </p:cNvPr>
            <p:cNvSpPr txBox="1"/>
            <p:nvPr/>
          </p:nvSpPr>
          <p:spPr>
            <a:xfrm>
              <a:off x="6329746" y="1573182"/>
              <a:ext cx="1168629" cy="584775"/>
            </a:xfrm>
            <a:prstGeom prst="rect">
              <a:avLst/>
            </a:prstGeom>
            <a:noFill/>
          </p:spPr>
          <p:txBody>
            <a:bodyPr wrap="square" rtlCol="0">
              <a:spAutoFit/>
            </a:bodyPr>
            <a:lstStyle/>
            <a:p>
              <a:r>
                <a:rPr lang="en-AU" sz="1600"/>
                <a:t>2</a:t>
              </a:r>
              <a:r>
                <a:rPr lang="en-AU" sz="1600" baseline="30000"/>
                <a:t>nd</a:t>
              </a:r>
              <a:r>
                <a:rPr lang="en-AU" sz="1600"/>
                <a:t> hidden layer</a:t>
              </a:r>
            </a:p>
          </p:txBody>
        </p:sp>
        <p:sp>
          <p:nvSpPr>
            <p:cNvPr id="8" name="TextBox 7">
              <a:extLst>
                <a:ext uri="{FF2B5EF4-FFF2-40B4-BE49-F238E27FC236}">
                  <a16:creationId xmlns:a16="http://schemas.microsoft.com/office/drawing/2014/main" id="{F10B06E8-B2F6-4027-BF0C-7AE8629D4121}"/>
                </a:ext>
              </a:extLst>
            </p:cNvPr>
            <p:cNvSpPr txBox="1"/>
            <p:nvPr/>
          </p:nvSpPr>
          <p:spPr>
            <a:xfrm>
              <a:off x="4738556" y="1573299"/>
              <a:ext cx="1168629" cy="584775"/>
            </a:xfrm>
            <a:prstGeom prst="rect">
              <a:avLst/>
            </a:prstGeom>
            <a:noFill/>
          </p:spPr>
          <p:txBody>
            <a:bodyPr wrap="square" rtlCol="0">
              <a:spAutoFit/>
            </a:bodyPr>
            <a:lstStyle/>
            <a:p>
              <a:r>
                <a:rPr lang="en-AU" sz="1600"/>
                <a:t>1</a:t>
              </a:r>
              <a:r>
                <a:rPr lang="en-AU" sz="1600" baseline="30000"/>
                <a:t>st</a:t>
              </a:r>
              <a:r>
                <a:rPr lang="en-AU" sz="1600"/>
                <a:t> hidden layer</a:t>
              </a:r>
            </a:p>
          </p:txBody>
        </p:sp>
      </p:grpSp>
    </p:spTree>
    <p:extLst>
      <p:ext uri="{BB962C8B-B14F-4D97-AF65-F5344CB8AC3E}">
        <p14:creationId xmlns:p14="http://schemas.microsoft.com/office/powerpoint/2010/main" val="188773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258682"/>
            <a:ext cx="10515600" cy="1325563"/>
          </a:xfrm>
        </p:spPr>
        <p:txBody>
          <a:bodyPr>
            <a:normAutofit/>
          </a:bodyPr>
          <a:lstStyle/>
          <a:p>
            <a:r>
              <a:rPr lang="en-AU" sz="3600" dirty="0"/>
              <a:t>Introduction</a:t>
            </a:r>
          </a:p>
        </p:txBody>
      </p:sp>
      <p:sp>
        <p:nvSpPr>
          <p:cNvPr id="8" name="TextBox 7">
            <a:extLst>
              <a:ext uri="{FF2B5EF4-FFF2-40B4-BE49-F238E27FC236}">
                <a16:creationId xmlns:a16="http://schemas.microsoft.com/office/drawing/2014/main" id="{7EE29693-CA0A-4C4F-9482-FB06CD7C5D47}"/>
              </a:ext>
            </a:extLst>
          </p:cNvPr>
          <p:cNvSpPr txBox="1"/>
          <p:nvPr/>
        </p:nvSpPr>
        <p:spPr>
          <a:xfrm>
            <a:off x="838200" y="1285211"/>
            <a:ext cx="4778829" cy="3276282"/>
          </a:xfrm>
          <a:prstGeom prst="rect">
            <a:avLst/>
          </a:prstGeom>
          <a:noFill/>
        </p:spPr>
        <p:txBody>
          <a:bodyPr wrap="square" rtlCol="0">
            <a:spAutoFit/>
          </a:bodyPr>
          <a:lstStyle/>
          <a:p>
            <a:pPr>
              <a:lnSpc>
                <a:spcPct val="150000"/>
              </a:lnSpc>
            </a:pPr>
            <a:r>
              <a:rPr lang="en-US" sz="2000" b="1" i="0" dirty="0">
                <a:solidFill>
                  <a:srgbClr val="000000"/>
                </a:solidFill>
                <a:effectLst/>
              </a:rPr>
              <a:t>Gene expression</a:t>
            </a:r>
            <a:endParaRPr lang="en-US" sz="2000" b="1" dirty="0">
              <a:solidFill>
                <a:srgbClr val="000000"/>
              </a:solidFill>
            </a:endParaRPr>
          </a:p>
          <a:p>
            <a:pPr marL="285750" indent="-285750">
              <a:lnSpc>
                <a:spcPct val="150000"/>
              </a:lnSpc>
              <a:buFont typeface="Wingdings" panose="05000000000000000000" pitchFamily="2" charset="2"/>
              <a:buChar char="§"/>
            </a:pPr>
            <a:r>
              <a:rPr lang="en-US" sz="2000" dirty="0">
                <a:solidFill>
                  <a:srgbClr val="000000"/>
                </a:solidFill>
              </a:rPr>
              <a:t>M</a:t>
            </a:r>
            <a:r>
              <a:rPr lang="en-US" sz="2000" b="0" i="0" dirty="0">
                <a:solidFill>
                  <a:srgbClr val="000000"/>
                </a:solidFill>
                <a:effectLst/>
              </a:rPr>
              <a:t>easured through RNA sequencing</a:t>
            </a:r>
          </a:p>
          <a:p>
            <a:pPr marL="285750" indent="-285750">
              <a:lnSpc>
                <a:spcPct val="150000"/>
              </a:lnSpc>
              <a:buFont typeface="Wingdings" panose="05000000000000000000" pitchFamily="2" charset="2"/>
              <a:buChar char="§"/>
            </a:pPr>
            <a:r>
              <a:rPr lang="en-US" sz="2000" dirty="0">
                <a:solidFill>
                  <a:srgbClr val="000000"/>
                </a:solidFill>
              </a:rPr>
              <a:t>I</a:t>
            </a:r>
            <a:r>
              <a:rPr lang="en-US" sz="2000" b="0" i="0" dirty="0">
                <a:solidFill>
                  <a:srgbClr val="000000"/>
                </a:solidFill>
                <a:effectLst/>
              </a:rPr>
              <a:t>ndicates the “activation level” of genes in a tissue</a:t>
            </a:r>
          </a:p>
          <a:p>
            <a:pPr marL="285750" indent="-285750">
              <a:lnSpc>
                <a:spcPct val="150000"/>
              </a:lnSpc>
              <a:buFont typeface="Wingdings" panose="05000000000000000000" pitchFamily="2" charset="2"/>
              <a:buChar char="§"/>
            </a:pPr>
            <a:r>
              <a:rPr lang="en-US" sz="2000" dirty="0">
                <a:solidFill>
                  <a:srgbClr val="000000"/>
                </a:solidFill>
              </a:rPr>
              <a:t>Used </a:t>
            </a:r>
            <a:r>
              <a:rPr lang="en-US" sz="2000" b="0" i="0" dirty="0">
                <a:solidFill>
                  <a:srgbClr val="000000"/>
                </a:solidFill>
                <a:effectLst/>
              </a:rPr>
              <a:t>to understand disease mechanisms and assess the effectiveness and safety of treatments</a:t>
            </a:r>
            <a:endParaRPr lang="en-AU" sz="2000" dirty="0"/>
          </a:p>
        </p:txBody>
      </p:sp>
      <p:pic>
        <p:nvPicPr>
          <p:cNvPr id="4" name="Picture 3" descr="Diagram&#10;&#10;Description automatically generated">
            <a:extLst>
              <a:ext uri="{FF2B5EF4-FFF2-40B4-BE49-F238E27FC236}">
                <a16:creationId xmlns:a16="http://schemas.microsoft.com/office/drawing/2014/main" id="{01DACB2F-DEE0-4C81-8669-95703C33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69" y="921463"/>
            <a:ext cx="5911414" cy="5332519"/>
          </a:xfrm>
          <a:prstGeom prst="rect">
            <a:avLst/>
          </a:prstGeom>
        </p:spPr>
      </p:pic>
      <p:sp>
        <p:nvSpPr>
          <p:cNvPr id="5" name="TextBox 4">
            <a:extLst>
              <a:ext uri="{FF2B5EF4-FFF2-40B4-BE49-F238E27FC236}">
                <a16:creationId xmlns:a16="http://schemas.microsoft.com/office/drawing/2014/main" id="{3302EF09-3DEB-44DD-8737-CF5F58C3BC49}"/>
              </a:ext>
            </a:extLst>
          </p:cNvPr>
          <p:cNvSpPr txBox="1"/>
          <p:nvPr/>
        </p:nvSpPr>
        <p:spPr>
          <a:xfrm>
            <a:off x="9475102" y="6460818"/>
            <a:ext cx="2716898" cy="276999"/>
          </a:xfrm>
          <a:prstGeom prst="rect">
            <a:avLst/>
          </a:prstGeom>
          <a:noFill/>
        </p:spPr>
        <p:txBody>
          <a:bodyPr wrap="none" rtlCol="0">
            <a:spAutoFit/>
          </a:bodyPr>
          <a:lstStyle/>
          <a:p>
            <a:r>
              <a:rPr lang="en-AU" sz="1200"/>
              <a:t>Image source: https://www.nature.com/</a:t>
            </a:r>
          </a:p>
        </p:txBody>
      </p:sp>
      <p:sp>
        <p:nvSpPr>
          <p:cNvPr id="3" name="Rectangle 2">
            <a:extLst>
              <a:ext uri="{FF2B5EF4-FFF2-40B4-BE49-F238E27FC236}">
                <a16:creationId xmlns:a16="http://schemas.microsoft.com/office/drawing/2014/main" id="{23AA169E-4DBF-46BC-889A-63B109D01151}"/>
              </a:ext>
            </a:extLst>
          </p:cNvPr>
          <p:cNvSpPr/>
          <p:nvPr/>
        </p:nvSpPr>
        <p:spPr>
          <a:xfrm>
            <a:off x="6574973" y="469860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44F2CC26-4FFC-4887-A5C8-E50E8DC2E3A4}"/>
              </a:ext>
            </a:extLst>
          </p:cNvPr>
          <p:cNvSpPr txBox="1"/>
          <p:nvPr/>
        </p:nvSpPr>
        <p:spPr>
          <a:xfrm>
            <a:off x="6758352" y="4698609"/>
            <a:ext cx="638957" cy="276999"/>
          </a:xfrm>
          <a:prstGeom prst="rect">
            <a:avLst/>
          </a:prstGeom>
          <a:noFill/>
        </p:spPr>
        <p:txBody>
          <a:bodyPr wrap="none" rtlCol="0">
            <a:spAutoFit/>
          </a:bodyPr>
          <a:lstStyle/>
          <a:p>
            <a:r>
              <a:rPr lang="en-AU" sz="1200" dirty="0">
                <a:solidFill>
                  <a:schemeClr val="tx1">
                    <a:lumMod val="75000"/>
                    <a:lumOff val="25000"/>
                  </a:schemeClr>
                </a:solidFill>
              </a:rPr>
              <a:t>protein</a:t>
            </a:r>
          </a:p>
        </p:txBody>
      </p:sp>
    </p:spTree>
    <p:extLst>
      <p:ext uri="{BB962C8B-B14F-4D97-AF65-F5344CB8AC3E}">
        <p14:creationId xmlns:p14="http://schemas.microsoft.com/office/powerpoint/2010/main" val="1422238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CCAC-E9D1-42EF-855A-B62A178E47DE}"/>
              </a:ext>
            </a:extLst>
          </p:cNvPr>
          <p:cNvSpPr>
            <a:spLocks noGrp="1"/>
          </p:cNvSpPr>
          <p:nvPr>
            <p:ph type="title"/>
          </p:nvPr>
        </p:nvSpPr>
        <p:spPr>
          <a:xfrm>
            <a:off x="838200" y="365126"/>
            <a:ext cx="10515600" cy="567935"/>
          </a:xfrm>
        </p:spPr>
        <p:txBody>
          <a:bodyPr>
            <a:noAutofit/>
          </a:bodyPr>
          <a:lstStyle/>
          <a:p>
            <a:r>
              <a:rPr lang="en-AU" sz="3600" dirty="0"/>
              <a:t>Hyperparameter Tuning </a:t>
            </a:r>
          </a:p>
        </p:txBody>
      </p:sp>
      <p:sp>
        <p:nvSpPr>
          <p:cNvPr id="5" name="TextBox 4">
            <a:extLst>
              <a:ext uri="{FF2B5EF4-FFF2-40B4-BE49-F238E27FC236}">
                <a16:creationId xmlns:a16="http://schemas.microsoft.com/office/drawing/2014/main" id="{3827900F-AAE3-4EF0-96CB-33B5C1777897}"/>
              </a:ext>
            </a:extLst>
          </p:cNvPr>
          <p:cNvSpPr txBox="1"/>
          <p:nvPr/>
        </p:nvSpPr>
        <p:spPr>
          <a:xfrm>
            <a:off x="838200" y="1079202"/>
            <a:ext cx="5628849" cy="369332"/>
          </a:xfrm>
          <a:prstGeom prst="rect">
            <a:avLst/>
          </a:prstGeom>
          <a:noFill/>
        </p:spPr>
        <p:txBody>
          <a:bodyPr wrap="none" rtlCol="0">
            <a:spAutoFit/>
          </a:bodyPr>
          <a:lstStyle/>
          <a:p>
            <a:r>
              <a:rPr lang="en-AU" dirty="0"/>
              <a:t>On number of layers, learning rate, and number of epochs</a:t>
            </a:r>
          </a:p>
        </p:txBody>
      </p:sp>
      <p:grpSp>
        <p:nvGrpSpPr>
          <p:cNvPr id="10" name="Group 9">
            <a:extLst>
              <a:ext uri="{FF2B5EF4-FFF2-40B4-BE49-F238E27FC236}">
                <a16:creationId xmlns:a16="http://schemas.microsoft.com/office/drawing/2014/main" id="{B91F24FB-B30F-4E31-AC13-460CCDBAF240}"/>
              </a:ext>
            </a:extLst>
          </p:cNvPr>
          <p:cNvGrpSpPr/>
          <p:nvPr/>
        </p:nvGrpSpPr>
        <p:grpSpPr>
          <a:xfrm>
            <a:off x="531007" y="1594675"/>
            <a:ext cx="8378967" cy="5171019"/>
            <a:chOff x="531007" y="1594675"/>
            <a:chExt cx="8378967" cy="5171019"/>
          </a:xfrm>
        </p:grpSpPr>
        <p:pic>
          <p:nvPicPr>
            <p:cNvPr id="6" name="Picture 5" descr="Chart, scatter chart&#10;&#10;Description automatically generated">
              <a:extLst>
                <a:ext uri="{FF2B5EF4-FFF2-40B4-BE49-F238E27FC236}">
                  <a16:creationId xmlns:a16="http://schemas.microsoft.com/office/drawing/2014/main" id="{DD3C5928-CBFD-45E9-BA32-1BB85293E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7" name="Oval 6">
              <a:extLst>
                <a:ext uri="{FF2B5EF4-FFF2-40B4-BE49-F238E27FC236}">
                  <a16:creationId xmlns:a16="http://schemas.microsoft.com/office/drawing/2014/main" id="{8AC79A5F-BCC8-416F-B6EE-0B0AC8087014}"/>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TextBox 8">
            <a:extLst>
              <a:ext uri="{FF2B5EF4-FFF2-40B4-BE49-F238E27FC236}">
                <a16:creationId xmlns:a16="http://schemas.microsoft.com/office/drawing/2014/main" id="{1A1B6E44-DEC8-431F-882C-1683C256AA45}"/>
              </a:ext>
            </a:extLst>
          </p:cNvPr>
          <p:cNvSpPr txBox="1"/>
          <p:nvPr/>
        </p:nvSpPr>
        <p:spPr>
          <a:xfrm>
            <a:off x="9761395" y="3317404"/>
            <a:ext cx="1457450" cy="369332"/>
          </a:xfrm>
          <a:prstGeom prst="rect">
            <a:avLst/>
          </a:prstGeom>
          <a:noFill/>
        </p:spPr>
        <p:txBody>
          <a:bodyPr wrap="none" rtlCol="0">
            <a:spAutoFit/>
          </a:bodyPr>
          <a:lstStyle/>
          <a:p>
            <a:r>
              <a:rPr lang="en-AU"/>
              <a:t>Loss Function</a:t>
            </a:r>
          </a:p>
        </p:txBody>
      </p:sp>
      <p:sp>
        <p:nvSpPr>
          <p:cNvPr id="11" name="TextBox 10">
            <a:extLst>
              <a:ext uri="{FF2B5EF4-FFF2-40B4-BE49-F238E27FC236}">
                <a16:creationId xmlns:a16="http://schemas.microsoft.com/office/drawing/2014/main" id="{A96EED13-246C-4112-81BF-95B31C8B0C9E}"/>
              </a:ext>
            </a:extLst>
          </p:cNvPr>
          <p:cNvSpPr txBox="1"/>
          <p:nvPr/>
        </p:nvSpPr>
        <p:spPr>
          <a:xfrm>
            <a:off x="7502118" y="5457555"/>
            <a:ext cx="4518554" cy="830997"/>
          </a:xfrm>
          <a:prstGeom prst="rect">
            <a:avLst/>
          </a:prstGeom>
          <a:noFill/>
        </p:spPr>
        <p:txBody>
          <a:bodyPr wrap="square" rtlCol="0">
            <a:spAutoFit/>
          </a:bodyPr>
          <a:lstStyle/>
          <a:p>
            <a:r>
              <a:rPr lang="en-AU" sz="1600"/>
              <a:t>Best parameter combination:</a:t>
            </a:r>
          </a:p>
          <a:p>
            <a:r>
              <a:rPr lang="en-AU" sz="1600"/>
              <a:t>1 hidden layer of 100 units, e</a:t>
            </a:r>
            <a:r>
              <a:rPr lang="en-AU" sz="1600" baseline="30000"/>
              <a:t>-5</a:t>
            </a:r>
            <a:r>
              <a:rPr lang="en-AU" sz="1600"/>
              <a:t> learning rate, and 200 epochs</a:t>
            </a:r>
          </a:p>
        </p:txBody>
      </p:sp>
      <p:pic>
        <p:nvPicPr>
          <p:cNvPr id="4" name="Picture 3" descr="Diagram, schematic&#10;&#10;Description automatically generated">
            <a:extLst>
              <a:ext uri="{FF2B5EF4-FFF2-40B4-BE49-F238E27FC236}">
                <a16:creationId xmlns:a16="http://schemas.microsoft.com/office/drawing/2014/main" id="{976191FE-EED7-4002-9B6F-811458131606}"/>
              </a:ext>
            </a:extLst>
          </p:cNvPr>
          <p:cNvPicPr>
            <a:picLocks noChangeAspect="1"/>
          </p:cNvPicPr>
          <p:nvPr/>
        </p:nvPicPr>
        <p:blipFill rotWithShape="1">
          <a:blip r:embed="rId4">
            <a:extLst>
              <a:ext uri="{28A0092B-C50C-407E-A947-70E740481C1C}">
                <a14:useLocalDpi xmlns:a14="http://schemas.microsoft.com/office/drawing/2010/main" val="0"/>
              </a:ext>
            </a:extLst>
          </a:blip>
          <a:srcRect t="12219" r="5067"/>
          <a:stretch/>
        </p:blipFill>
        <p:spPr>
          <a:xfrm>
            <a:off x="9312257" y="3680440"/>
            <a:ext cx="2708415" cy="830997"/>
          </a:xfrm>
          <a:prstGeom prst="rect">
            <a:avLst/>
          </a:prstGeom>
        </p:spPr>
      </p:pic>
    </p:spTree>
    <p:extLst>
      <p:ext uri="{BB962C8B-B14F-4D97-AF65-F5344CB8AC3E}">
        <p14:creationId xmlns:p14="http://schemas.microsoft.com/office/powerpoint/2010/main" val="210135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53BD-DFBF-4747-9AE9-F1159037D3FC}"/>
              </a:ext>
            </a:extLst>
          </p:cNvPr>
          <p:cNvSpPr>
            <a:spLocks noGrp="1"/>
          </p:cNvSpPr>
          <p:nvPr>
            <p:ph type="title"/>
          </p:nvPr>
        </p:nvSpPr>
        <p:spPr>
          <a:xfrm>
            <a:off x="838200" y="365125"/>
            <a:ext cx="10515600" cy="791871"/>
          </a:xfrm>
        </p:spPr>
        <p:txBody>
          <a:bodyPr>
            <a:normAutofit/>
          </a:bodyPr>
          <a:lstStyle/>
          <a:p>
            <a:r>
              <a:rPr lang="en-AU" sz="3600" dirty="0"/>
              <a:t>Result</a:t>
            </a:r>
          </a:p>
        </p:txBody>
      </p:sp>
      <p:grpSp>
        <p:nvGrpSpPr>
          <p:cNvPr id="17" name="Group 16">
            <a:extLst>
              <a:ext uri="{FF2B5EF4-FFF2-40B4-BE49-F238E27FC236}">
                <a16:creationId xmlns:a16="http://schemas.microsoft.com/office/drawing/2014/main" id="{69B869C0-39C0-4D48-8C10-4659144CC05E}"/>
              </a:ext>
            </a:extLst>
          </p:cNvPr>
          <p:cNvGrpSpPr/>
          <p:nvPr/>
        </p:nvGrpSpPr>
        <p:grpSpPr>
          <a:xfrm>
            <a:off x="838200" y="2064543"/>
            <a:ext cx="9633083" cy="3864770"/>
            <a:chOff x="838200" y="2064543"/>
            <a:chExt cx="9633083" cy="3864770"/>
          </a:xfrm>
        </p:grpSpPr>
        <p:pic>
          <p:nvPicPr>
            <p:cNvPr id="12" name="Picture 11" descr="A screenshot of a computer&#10;&#10;Description automatically generated">
              <a:extLst>
                <a:ext uri="{FF2B5EF4-FFF2-40B4-BE49-F238E27FC236}">
                  <a16:creationId xmlns:a16="http://schemas.microsoft.com/office/drawing/2014/main" id="{AF2D34FA-3693-4DDB-BC2A-00A276204324}"/>
                </a:ext>
              </a:extLst>
            </p:cNvPr>
            <p:cNvPicPr>
              <a:picLocks noChangeAspect="1"/>
            </p:cNvPicPr>
            <p:nvPr/>
          </p:nvPicPr>
          <p:blipFill rotWithShape="1">
            <a:blip r:embed="rId3">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3" name="Rectangle 12">
              <a:extLst>
                <a:ext uri="{FF2B5EF4-FFF2-40B4-BE49-F238E27FC236}">
                  <a16:creationId xmlns:a16="http://schemas.microsoft.com/office/drawing/2014/main" id="{FE691A39-77E6-42DC-955E-0EC41A47FC4A}"/>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E35AD2C5-DCBD-4C2F-A103-D7440BBFAB1A}"/>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C9617551-2919-427E-8574-F844687F35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6" name="TextBox 15">
            <a:extLst>
              <a:ext uri="{FF2B5EF4-FFF2-40B4-BE49-F238E27FC236}">
                <a16:creationId xmlns:a16="http://schemas.microsoft.com/office/drawing/2014/main" id="{F0D1DFD0-8CF2-4408-B0DC-97EB9EBC5943}"/>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sp>
        <p:nvSpPr>
          <p:cNvPr id="21" name="TextBox 20">
            <a:extLst>
              <a:ext uri="{FF2B5EF4-FFF2-40B4-BE49-F238E27FC236}">
                <a16:creationId xmlns:a16="http://schemas.microsoft.com/office/drawing/2014/main" id="{876C62E2-831E-43C3-BDB4-5E5B5477B878}"/>
              </a:ext>
            </a:extLst>
          </p:cNvPr>
          <p:cNvSpPr txBox="1"/>
          <p:nvPr/>
        </p:nvSpPr>
        <p:spPr>
          <a:xfrm>
            <a:off x="850366" y="1156996"/>
            <a:ext cx="4569008" cy="369332"/>
          </a:xfrm>
          <a:prstGeom prst="rect">
            <a:avLst/>
          </a:prstGeom>
          <a:noFill/>
        </p:spPr>
        <p:txBody>
          <a:bodyPr wrap="none" rtlCol="0">
            <a:spAutoFit/>
          </a:bodyPr>
          <a:lstStyle/>
          <a:p>
            <a:r>
              <a:rPr lang="en-AU"/>
              <a:t>Train and validation MSE, using the best model</a:t>
            </a:r>
          </a:p>
        </p:txBody>
      </p:sp>
    </p:spTree>
    <p:extLst>
      <p:ext uri="{BB962C8B-B14F-4D97-AF65-F5344CB8AC3E}">
        <p14:creationId xmlns:p14="http://schemas.microsoft.com/office/powerpoint/2010/main" val="222742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7" name="Picture 6" descr="Chart, line chart&#10;&#10;Description automatically generated">
            <a:extLst>
              <a:ext uri="{FF2B5EF4-FFF2-40B4-BE49-F238E27FC236}">
                <a16:creationId xmlns:a16="http://schemas.microsoft.com/office/drawing/2014/main" id="{7D598D01-E7B3-4C4E-BBEB-761DD3F05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334340"/>
            <a:ext cx="6289642" cy="3881607"/>
          </a:xfrm>
          <a:prstGeom prst="rect">
            <a:avLst/>
          </a:prstGeom>
        </p:spPr>
      </p:pic>
      <p:graphicFrame>
        <p:nvGraphicFramePr>
          <p:cNvPr id="9" name="Table 4">
            <a:extLst>
              <a:ext uri="{FF2B5EF4-FFF2-40B4-BE49-F238E27FC236}">
                <a16:creationId xmlns:a16="http://schemas.microsoft.com/office/drawing/2014/main" id="{A2ACEF87-68CD-40CA-97F2-12426A07A06A}"/>
              </a:ext>
            </a:extLst>
          </p:cNvPr>
          <p:cNvGraphicFramePr>
            <a:graphicFrameLocks noGrp="1"/>
          </p:cNvGraphicFramePr>
          <p:nvPr>
            <p:extLst>
              <p:ext uri="{D42A27DB-BD31-4B8C-83A1-F6EECF244321}">
                <p14:modId xmlns:p14="http://schemas.microsoft.com/office/powerpoint/2010/main" val="1917156525"/>
              </p:ext>
            </p:extLst>
          </p:nvPr>
        </p:nvGraphicFramePr>
        <p:xfrm>
          <a:off x="6751139"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90079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3AF4-0197-4E3B-A301-36CD3EFDCB9C}"/>
              </a:ext>
            </a:extLst>
          </p:cNvPr>
          <p:cNvSpPr>
            <a:spLocks noGrp="1"/>
          </p:cNvSpPr>
          <p:nvPr>
            <p:ph type="title"/>
          </p:nvPr>
        </p:nvSpPr>
        <p:spPr/>
        <p:txBody>
          <a:bodyPr>
            <a:normAutofit/>
          </a:bodyPr>
          <a:lstStyle/>
          <a:p>
            <a:r>
              <a:rPr lang="en-AU" sz="3600" dirty="0"/>
              <a:t>Ensemble Prediction</a:t>
            </a:r>
          </a:p>
        </p:txBody>
      </p:sp>
      <p:pic>
        <p:nvPicPr>
          <p:cNvPr id="4" name="Picture 3" descr="Chart&#10;&#10;Description automatically generated with low confidence">
            <a:extLst>
              <a:ext uri="{FF2B5EF4-FFF2-40B4-BE49-F238E27FC236}">
                <a16:creationId xmlns:a16="http://schemas.microsoft.com/office/drawing/2014/main" id="{20CA7EA9-8C1F-49D0-BEA4-62921EFF4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39" y="2171555"/>
            <a:ext cx="11028321" cy="1896591"/>
          </a:xfrm>
          <a:prstGeom prst="rect">
            <a:avLst/>
          </a:prstGeom>
        </p:spPr>
      </p:pic>
    </p:spTree>
    <p:extLst>
      <p:ext uri="{BB962C8B-B14F-4D97-AF65-F5344CB8AC3E}">
        <p14:creationId xmlns:p14="http://schemas.microsoft.com/office/powerpoint/2010/main" val="127619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8" name="Picture 7" descr="Chart, line chart&#10;&#10;Description automatically generated">
            <a:extLst>
              <a:ext uri="{FF2B5EF4-FFF2-40B4-BE49-F238E27FC236}">
                <a16:creationId xmlns:a16="http://schemas.microsoft.com/office/drawing/2014/main" id="{400AB0E7-A3EB-4B68-90DA-4512D0476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 y="2356384"/>
            <a:ext cx="6218205" cy="3837520"/>
          </a:xfrm>
          <a:prstGeom prst="rect">
            <a:avLst/>
          </a:prstGeom>
        </p:spPr>
      </p:pic>
      <p:graphicFrame>
        <p:nvGraphicFramePr>
          <p:cNvPr id="7" name="Table 4">
            <a:extLst>
              <a:ext uri="{FF2B5EF4-FFF2-40B4-BE49-F238E27FC236}">
                <a16:creationId xmlns:a16="http://schemas.microsoft.com/office/drawing/2014/main" id="{DA4D98E1-9897-4834-8E10-5CB525A42308}"/>
              </a:ext>
            </a:extLst>
          </p:cNvPr>
          <p:cNvGraphicFramePr>
            <a:graphicFrameLocks noGrp="1"/>
          </p:cNvGraphicFramePr>
          <p:nvPr>
            <p:extLst>
              <p:ext uri="{D42A27DB-BD31-4B8C-83A1-F6EECF244321}">
                <p14:modId xmlns:p14="http://schemas.microsoft.com/office/powerpoint/2010/main" val="789783047"/>
              </p:ext>
            </p:extLst>
          </p:nvPr>
        </p:nvGraphicFramePr>
        <p:xfrm>
          <a:off x="6748396"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0.9205496</a:t>
                      </a:r>
                    </a:p>
                  </a:txBody>
                  <a:tcPr/>
                </a:tc>
                <a:tc>
                  <a:txBody>
                    <a:bodyPr/>
                    <a:lstStyle/>
                    <a:p>
                      <a:pPr algn="ctr"/>
                      <a:r>
                        <a:rPr lang="en-AU" dirty="0"/>
                        <a:t>0.4976427</a:t>
                      </a:r>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417760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6124-B7CE-4C48-BD91-114EE41FE21A}"/>
              </a:ext>
            </a:extLst>
          </p:cNvPr>
          <p:cNvSpPr>
            <a:spLocks noGrp="1"/>
          </p:cNvSpPr>
          <p:nvPr>
            <p:ph type="title"/>
          </p:nvPr>
        </p:nvSpPr>
        <p:spPr/>
        <p:txBody>
          <a:bodyPr>
            <a:normAutofit/>
          </a:bodyPr>
          <a:lstStyle/>
          <a:p>
            <a:r>
              <a:rPr lang="en-AU" sz="3600" dirty="0"/>
              <a:t>Future Directions</a:t>
            </a:r>
          </a:p>
        </p:txBody>
      </p:sp>
      <p:sp>
        <p:nvSpPr>
          <p:cNvPr id="3" name="TextBox 2">
            <a:extLst>
              <a:ext uri="{FF2B5EF4-FFF2-40B4-BE49-F238E27FC236}">
                <a16:creationId xmlns:a16="http://schemas.microsoft.com/office/drawing/2014/main" id="{9429DB19-97CE-4477-9ADB-0679E396C05C}"/>
              </a:ext>
            </a:extLst>
          </p:cNvPr>
          <p:cNvSpPr txBox="1"/>
          <p:nvPr/>
        </p:nvSpPr>
        <p:spPr>
          <a:xfrm>
            <a:off x="970384" y="1922106"/>
            <a:ext cx="6226513" cy="1200329"/>
          </a:xfrm>
          <a:prstGeom prst="rect">
            <a:avLst/>
          </a:prstGeom>
          <a:noFill/>
        </p:spPr>
        <p:txBody>
          <a:bodyPr wrap="none" rtlCol="0">
            <a:spAutoFit/>
          </a:bodyPr>
          <a:lstStyle/>
          <a:p>
            <a:pPr marL="285750" indent="-285750">
              <a:buFontTx/>
              <a:buChar char="-"/>
            </a:pPr>
            <a:r>
              <a:rPr lang="en-AU" dirty="0"/>
              <a:t>Training the models on all other tissues, on the entire dataset</a:t>
            </a:r>
          </a:p>
          <a:p>
            <a:pPr marL="285750" indent="-285750">
              <a:buFontTx/>
              <a:buChar char="-"/>
            </a:pPr>
            <a:r>
              <a:rPr lang="en-AU" dirty="0"/>
              <a:t>Stacking ensemble for improved prediction</a:t>
            </a:r>
          </a:p>
          <a:p>
            <a:pPr marL="285750" indent="-285750">
              <a:buFontTx/>
              <a:buChar char="-"/>
            </a:pPr>
            <a:r>
              <a:rPr lang="en-AU" dirty="0"/>
              <a:t>Biological validation</a:t>
            </a:r>
          </a:p>
          <a:p>
            <a:pPr marL="285750" indent="-285750">
              <a:buFontTx/>
              <a:buChar char="-"/>
            </a:pPr>
            <a:r>
              <a:rPr lang="en-AU" dirty="0"/>
              <a:t>Implementation of the web application</a:t>
            </a:r>
          </a:p>
        </p:txBody>
      </p:sp>
    </p:spTree>
    <p:extLst>
      <p:ext uri="{BB962C8B-B14F-4D97-AF65-F5344CB8AC3E}">
        <p14:creationId xmlns:p14="http://schemas.microsoft.com/office/powerpoint/2010/main" val="62553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758336" y="725156"/>
            <a:ext cx="10675327" cy="1649265"/>
          </a:xfrm>
        </p:spPr>
        <p:txBody>
          <a:bodyPr>
            <a:normAutofit/>
          </a:bodyPr>
          <a:lstStyle/>
          <a:p>
            <a:pPr algn="ctr"/>
            <a:r>
              <a:rPr lang="en-AU" sz="4000">
                <a:solidFill>
                  <a:srgbClr val="002060"/>
                </a:solidFill>
              </a:rPr>
              <a:t>We would like to extend a heartfelt thank you to all our mentors involved in this project!</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
        <p:nvSpPr>
          <p:cNvPr id="3" name="TextBox 2">
            <a:extLst>
              <a:ext uri="{FF2B5EF4-FFF2-40B4-BE49-F238E27FC236}">
                <a16:creationId xmlns:a16="http://schemas.microsoft.com/office/drawing/2014/main" id="{9CCC672E-0DAF-409B-9CA9-EDFBF4312238}"/>
              </a:ext>
            </a:extLst>
          </p:cNvPr>
          <p:cNvSpPr txBox="1"/>
          <p:nvPr/>
        </p:nvSpPr>
        <p:spPr>
          <a:xfrm>
            <a:off x="3649368" y="3051397"/>
            <a:ext cx="4893263" cy="2862322"/>
          </a:xfrm>
          <a:prstGeom prst="rect">
            <a:avLst/>
          </a:prstGeom>
          <a:noFill/>
        </p:spPr>
        <p:txBody>
          <a:bodyPr wrap="none" rtlCol="0">
            <a:spAutoFit/>
          </a:bodyPr>
          <a:lstStyle/>
          <a:p>
            <a:pPr algn="ctr" rtl="0" fontAlgn="base"/>
            <a:r>
              <a:rPr lang="en-US" sz="1800" b="0" i="0" dirty="0">
                <a:effectLst/>
              </a:rPr>
              <a:t>Roberto </a:t>
            </a:r>
            <a:r>
              <a:rPr lang="en-US" sz="1800" b="0" i="0" dirty="0" err="1">
                <a:effectLst/>
              </a:rPr>
              <a:t>Bonelli</a:t>
            </a:r>
            <a:r>
              <a:rPr lang="en-US" sz="1800" b="0" i="0" dirty="0">
                <a:effectLst/>
              </a:rPr>
              <a:t> PhD, CSL Research </a:t>
            </a:r>
          </a:p>
          <a:p>
            <a:pPr algn="ctr" rtl="0" fontAlgn="base"/>
            <a:r>
              <a:rPr lang="en-US" sz="1800" b="0" i="0" dirty="0">
                <a:effectLst/>
              </a:rPr>
              <a:t>Brendan Ansell PhD, WEHI</a:t>
            </a:r>
          </a:p>
          <a:p>
            <a:pPr algn="ctr" rtl="0" fontAlgn="base"/>
            <a:endParaRPr lang="en-US" sz="1800" b="0" i="0" dirty="0">
              <a:effectLst/>
            </a:endParaRPr>
          </a:p>
          <a:p>
            <a:pPr algn="ctr" rtl="0" fontAlgn="base"/>
            <a:r>
              <a:rPr lang="en-US" dirty="0" err="1">
                <a:highlight>
                  <a:srgbClr val="FFFF00"/>
                </a:highlight>
              </a:rPr>
              <a:t>Milica</a:t>
            </a:r>
            <a:r>
              <a:rPr lang="en-US" dirty="0">
                <a:highlight>
                  <a:srgbClr val="FFFF00"/>
                </a:highlight>
              </a:rPr>
              <a:t> Ng</a:t>
            </a:r>
            <a:endParaRPr lang="en-US" sz="1800" b="0" i="0" dirty="0">
              <a:effectLst/>
              <a:highlight>
                <a:srgbClr val="FFFF00"/>
              </a:highlight>
            </a:endParaRPr>
          </a:p>
          <a:p>
            <a:pPr algn="ctr" rtl="0" fontAlgn="base"/>
            <a:r>
              <a:rPr lang="en-US" sz="1800" b="0" i="0" dirty="0">
                <a:effectLst/>
              </a:rPr>
              <a:t>Prof Melanie </a:t>
            </a:r>
            <a:r>
              <a:rPr lang="en-US" sz="1800" b="0" i="0" dirty="0" err="1">
                <a:effectLst/>
              </a:rPr>
              <a:t>Bahlo</a:t>
            </a:r>
            <a:r>
              <a:rPr lang="en-US" sz="1800" b="0" i="0" dirty="0">
                <a:effectLst/>
              </a:rPr>
              <a:t>, WEHI </a:t>
            </a:r>
          </a:p>
          <a:p>
            <a:pPr algn="ctr" rtl="0" fontAlgn="base"/>
            <a:r>
              <a:rPr lang="en-US" sz="1800" b="0" i="0" dirty="0" err="1">
                <a:effectLst/>
              </a:rPr>
              <a:t>Monther</a:t>
            </a:r>
            <a:r>
              <a:rPr lang="en-US" sz="1800" b="0" i="0" dirty="0">
                <a:effectLst/>
              </a:rPr>
              <a:t> </a:t>
            </a:r>
            <a:r>
              <a:rPr lang="en-US" sz="1800" b="0" i="0" dirty="0" err="1">
                <a:effectLst/>
              </a:rPr>
              <a:t>Alhamdoosh</a:t>
            </a:r>
            <a:r>
              <a:rPr lang="en-US" sz="1800" b="0" i="0" dirty="0">
                <a:effectLst/>
              </a:rPr>
              <a:t> PhD, CSL Research</a:t>
            </a:r>
          </a:p>
          <a:p>
            <a:pPr algn="ctr" rtl="0" fontAlgn="base"/>
            <a:endParaRPr lang="en-US" sz="1800" b="0" i="0" dirty="0">
              <a:effectLst/>
            </a:endParaRPr>
          </a:p>
          <a:p>
            <a:pPr algn="ctr" rtl="0" fontAlgn="base"/>
            <a:r>
              <a:rPr lang="en-US" sz="1800" b="0" i="0" dirty="0">
                <a:effectLst/>
              </a:rPr>
              <a:t>Ziad Al </a:t>
            </a:r>
            <a:r>
              <a:rPr lang="en-US" sz="1800" b="0" i="0" dirty="0" err="1">
                <a:effectLst/>
              </a:rPr>
              <a:t>Bkhetan</a:t>
            </a:r>
            <a:r>
              <a:rPr lang="en-US" sz="1800" b="0" i="0" dirty="0">
                <a:effectLst/>
              </a:rPr>
              <a:t> PhD, The University of Melbourne</a:t>
            </a:r>
          </a:p>
          <a:p>
            <a:pPr algn="ctr" rtl="0" fontAlgn="base"/>
            <a:r>
              <a:rPr lang="en-US" sz="1800" b="0" i="0" dirty="0">
                <a:effectLst/>
              </a:rPr>
              <a:t>Prof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23514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703413" cy="1325563"/>
          </a:xfrm>
        </p:spPr>
        <p:txBody>
          <a:bodyPr/>
          <a:lstStyle/>
          <a:p>
            <a:r>
              <a:rPr lang="en-AU"/>
              <a:t>Questions?</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190120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554357" cy="1325563"/>
          </a:xfrm>
        </p:spPr>
        <p:txBody>
          <a:bodyPr/>
          <a:lstStyle/>
          <a:p>
            <a:r>
              <a:rPr lang="en-AU"/>
              <a:t>Thank You</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24096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8247290"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23786"/>
            <a:ext cx="3789766" cy="3788858"/>
          </a:xfrm>
          <a:prstGeom prst="rect">
            <a:avLst/>
          </a:prstGeom>
          <a:noFill/>
        </p:spPr>
        <p:txBody>
          <a:bodyPr wrap="square" rtlCol="0">
            <a:spAutoFit/>
          </a:bodyPr>
          <a:lstStyle/>
          <a:p>
            <a:pPr>
              <a:lnSpc>
                <a:spcPct val="150000"/>
              </a:lnSpc>
            </a:pPr>
            <a:r>
              <a:rPr lang="en-AU" dirty="0">
                <a:solidFill>
                  <a:srgbClr val="000000"/>
                </a:solidFill>
              </a:rPr>
              <a:t>The Genotype-Tissue Expression (</a:t>
            </a:r>
            <a:r>
              <a:rPr lang="en-AU" dirty="0" err="1">
                <a:solidFill>
                  <a:srgbClr val="000000"/>
                </a:solidFill>
              </a:rPr>
              <a:t>GTEx</a:t>
            </a:r>
            <a:r>
              <a:rPr lang="en-AU" dirty="0">
                <a:solidFill>
                  <a:srgbClr val="000000"/>
                </a:solidFill>
              </a:rPr>
              <a:t>) </a:t>
            </a:r>
          </a:p>
          <a:p>
            <a:pPr>
              <a:lnSpc>
                <a:spcPct val="150000"/>
              </a:lnSpc>
            </a:pPr>
            <a:endParaRPr lang="en-AU" dirty="0">
              <a:solidFill>
                <a:srgbClr val="000000"/>
              </a:solidFill>
            </a:endParaRPr>
          </a:p>
          <a:p>
            <a:pPr>
              <a:lnSpc>
                <a:spcPct val="150000"/>
              </a:lnSpc>
            </a:pPr>
            <a:r>
              <a:rPr lang="en-AU" dirty="0">
                <a:solidFill>
                  <a:srgbClr val="000000"/>
                </a:solidFill>
              </a:rPr>
              <a:t>P</a:t>
            </a:r>
            <a:r>
              <a:rPr lang="en-AU" b="0" i="0" dirty="0">
                <a:solidFill>
                  <a:srgbClr val="000000"/>
                </a:solidFill>
                <a:effectLst/>
              </a:rPr>
              <a:t>ublicly available dataset containing gene expression of 54 post-mortem tissues from almost 1,000 individuals</a:t>
            </a:r>
          </a:p>
          <a:p>
            <a:pPr>
              <a:lnSpc>
                <a:spcPct val="150000"/>
              </a:lnSpc>
            </a:pPr>
            <a:endParaRPr lang="en-AU" dirty="0">
              <a:solidFill>
                <a:srgbClr val="000000"/>
              </a:solidFill>
            </a:endParaRPr>
          </a:p>
          <a:p>
            <a:pPr>
              <a:lnSpc>
                <a:spcPct val="150000"/>
              </a:lnSpc>
            </a:pPr>
            <a:r>
              <a:rPr lang="en-AU" dirty="0">
                <a:solidFill>
                  <a:srgbClr val="000000"/>
                </a:solidFill>
              </a:rPr>
              <a:t>Website: https://www.gtexportal.org/home/</a:t>
            </a:r>
            <a:endParaRPr lang="en-AU" b="0" i="0" dirty="0">
              <a:solidFill>
                <a:srgbClr val="000000"/>
              </a:solidFill>
              <a:effectLst/>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306036" y="385518"/>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515447"/>
            <a:ext cx="8103500" cy="246221"/>
          </a:xfrm>
          <a:prstGeom prst="rect">
            <a:avLst/>
          </a:prstGeom>
          <a:noFill/>
        </p:spPr>
        <p:txBody>
          <a:bodyPr wrap="none" rtlCol="0">
            <a:spAutoFit/>
          </a:bodyPr>
          <a:lstStyle/>
          <a:p>
            <a:r>
              <a:rPr lang="en-AU" sz="1000" dirty="0"/>
              <a:t>Image source: https://www.researchgate.net/figure/Sample-and-data-types-in-the-GTEx-v8-study-A-Illustration-of-the-54-tissue-types_fig1_336246636</a:t>
            </a:r>
          </a:p>
        </p:txBody>
      </p:sp>
      <p:pic>
        <p:nvPicPr>
          <p:cNvPr id="8" name="Picture 7" descr="Diagram&#10;&#10;Description automatically generated">
            <a:extLst>
              <a:ext uri="{FF2B5EF4-FFF2-40B4-BE49-F238E27FC236}">
                <a16:creationId xmlns:a16="http://schemas.microsoft.com/office/drawing/2014/main" id="{F083F2CB-CBF1-46B3-AB95-9D379DDA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39" y="745903"/>
            <a:ext cx="6450313" cy="5552047"/>
          </a:xfrm>
          <a:prstGeom prst="rect">
            <a:avLst/>
          </a:prstGeom>
        </p:spPr>
      </p:pic>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764808-3B4F-47A2-A022-0EE186CC8F33}"/>
              </a:ext>
            </a:extLst>
          </p:cNvPr>
          <p:cNvSpPr txBox="1"/>
          <p:nvPr/>
        </p:nvSpPr>
        <p:spPr>
          <a:xfrm>
            <a:off x="688075" y="550703"/>
            <a:ext cx="10452676" cy="1614288"/>
          </a:xfrm>
          <a:prstGeom prst="rect">
            <a:avLst/>
          </a:prstGeom>
          <a:noFill/>
        </p:spPr>
        <p:txBody>
          <a:bodyPr wrap="square" rtlCol="0">
            <a:spAutoFit/>
          </a:bodyPr>
          <a:lstStyle/>
          <a:p>
            <a:pPr algn="just">
              <a:lnSpc>
                <a:spcPct val="150000"/>
              </a:lnSpc>
            </a:pPr>
            <a:r>
              <a:rPr lang="en-AU" sz="2800" b="1" i="0">
                <a:solidFill>
                  <a:srgbClr val="000000"/>
                </a:solidFill>
                <a:effectLst/>
              </a:rPr>
              <a:t>Problem</a:t>
            </a:r>
            <a:endParaRPr lang="en-AU" sz="1800" i="0">
              <a:solidFill>
                <a:srgbClr val="000000"/>
              </a:solidFill>
              <a:effectLst/>
            </a:endParaRPr>
          </a:p>
          <a:p>
            <a:pPr marL="285750" indent="-285750" algn="just">
              <a:lnSpc>
                <a:spcPct val="150000"/>
              </a:lnSpc>
              <a:buFont typeface="Wingdings" panose="05000000000000000000" pitchFamily="2" charset="2"/>
              <a:buChar char="§"/>
            </a:pPr>
            <a:r>
              <a:rPr lang="en-AU" sz="2000" b="0" i="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2000">
                <a:solidFill>
                  <a:srgbClr val="000000"/>
                </a:solidFill>
              </a:rPr>
              <a:t>O</a:t>
            </a:r>
            <a:r>
              <a:rPr lang="en-AU" sz="2000" b="0" i="0">
                <a:solidFill>
                  <a:srgbClr val="000000"/>
                </a:solidFill>
                <a:effectLst/>
              </a:rPr>
              <a:t>btaining samples from heart, lung, brain and other organs is often not possible</a:t>
            </a:r>
            <a:endParaRPr lang="en-AU" sz="2000"/>
          </a:p>
        </p:txBody>
      </p:sp>
      <p:sp>
        <p:nvSpPr>
          <p:cNvPr id="10" name="TextBox 9">
            <a:extLst>
              <a:ext uri="{FF2B5EF4-FFF2-40B4-BE49-F238E27FC236}">
                <a16:creationId xmlns:a16="http://schemas.microsoft.com/office/drawing/2014/main" id="{F388CF18-9233-464E-A9B2-AA7FA3DAE302}"/>
              </a:ext>
            </a:extLst>
          </p:cNvPr>
          <p:cNvSpPr txBox="1"/>
          <p:nvPr/>
        </p:nvSpPr>
        <p:spPr>
          <a:xfrm>
            <a:off x="688075" y="2369732"/>
            <a:ext cx="5407927" cy="671851"/>
          </a:xfrm>
          <a:prstGeom prst="rect">
            <a:avLst/>
          </a:prstGeom>
          <a:noFill/>
        </p:spPr>
        <p:txBody>
          <a:bodyPr wrap="square" rtlCol="0">
            <a:spAutoFit/>
          </a:bodyPr>
          <a:lstStyle/>
          <a:p>
            <a:pPr algn="just">
              <a:lnSpc>
                <a:spcPct val="150000"/>
              </a:lnSpc>
            </a:pPr>
            <a:r>
              <a:rPr lang="en-US" sz="2800" b="1" i="0">
                <a:solidFill>
                  <a:srgbClr val="000000"/>
                </a:solidFill>
                <a:effectLst/>
              </a:rPr>
              <a:t>Goal</a:t>
            </a:r>
          </a:p>
        </p:txBody>
      </p:sp>
      <p:sp>
        <p:nvSpPr>
          <p:cNvPr id="4" name="TextBox 3">
            <a:extLst>
              <a:ext uri="{FF2B5EF4-FFF2-40B4-BE49-F238E27FC236}">
                <a16:creationId xmlns:a16="http://schemas.microsoft.com/office/drawing/2014/main" id="{DDBF2F9C-B5AB-4914-A4DD-8CBD4AC09E51}"/>
              </a:ext>
            </a:extLst>
          </p:cNvPr>
          <p:cNvSpPr txBox="1"/>
          <p:nvPr/>
        </p:nvSpPr>
        <p:spPr>
          <a:xfrm>
            <a:off x="9604369" y="6543482"/>
            <a:ext cx="2587631" cy="276999"/>
          </a:xfrm>
          <a:prstGeom prst="rect">
            <a:avLst/>
          </a:prstGeom>
          <a:noFill/>
        </p:spPr>
        <p:txBody>
          <a:bodyPr wrap="none" rtlCol="0">
            <a:spAutoFit/>
          </a:bodyPr>
          <a:lstStyle/>
          <a:p>
            <a:r>
              <a:rPr lang="en-AU" sz="1200"/>
              <a:t>Image source: https://quantdare.com/</a:t>
            </a:r>
          </a:p>
        </p:txBody>
      </p:sp>
      <p:grpSp>
        <p:nvGrpSpPr>
          <p:cNvPr id="7" name="Group 6">
            <a:extLst>
              <a:ext uri="{FF2B5EF4-FFF2-40B4-BE49-F238E27FC236}">
                <a16:creationId xmlns:a16="http://schemas.microsoft.com/office/drawing/2014/main" id="{A7AFBF3C-D5DB-46E9-AC50-D1C0ADC1C1C8}"/>
              </a:ext>
            </a:extLst>
          </p:cNvPr>
          <p:cNvGrpSpPr/>
          <p:nvPr/>
        </p:nvGrpSpPr>
        <p:grpSpPr>
          <a:xfrm>
            <a:off x="2285999" y="2525436"/>
            <a:ext cx="7620000" cy="3704774"/>
            <a:chOff x="2285999" y="2525436"/>
            <a:chExt cx="7620000" cy="3704774"/>
          </a:xfrm>
        </p:grpSpPr>
        <p:pic>
          <p:nvPicPr>
            <p:cNvPr id="3" name="Picture 2" descr="A screenshot of a video game&#10;&#10;Description automatically generated">
              <a:extLst>
                <a:ext uri="{FF2B5EF4-FFF2-40B4-BE49-F238E27FC236}">
                  <a16:creationId xmlns:a16="http://schemas.microsoft.com/office/drawing/2014/main" id="{AA17F5BF-A8AB-456B-B259-106310D86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2" name="Rectangle 1">
              <a:extLst>
                <a:ext uri="{FF2B5EF4-FFF2-40B4-BE49-F238E27FC236}">
                  <a16:creationId xmlns:a16="http://schemas.microsoft.com/office/drawing/2014/main" id="{8845C645-E18F-4BF0-9A82-D3DD38A6CB0A}"/>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5" name="TextBox 4">
              <a:extLst>
                <a:ext uri="{FF2B5EF4-FFF2-40B4-BE49-F238E27FC236}">
                  <a16:creationId xmlns:a16="http://schemas.microsoft.com/office/drawing/2014/main" id="{CAE948CC-0D43-4F16-9F99-4D9BFA1D5CDA}"/>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sp>
        <p:nvSpPr>
          <p:cNvPr id="6" name="TextBox 5">
            <a:extLst>
              <a:ext uri="{FF2B5EF4-FFF2-40B4-BE49-F238E27FC236}">
                <a16:creationId xmlns:a16="http://schemas.microsoft.com/office/drawing/2014/main" id="{D15D5FA1-78C8-454C-A71B-ED7A93E9A197}"/>
              </a:ext>
            </a:extLst>
          </p:cNvPr>
          <p:cNvSpPr txBox="1"/>
          <p:nvPr/>
        </p:nvSpPr>
        <p:spPr>
          <a:xfrm>
            <a:off x="473713" y="5616194"/>
            <a:ext cx="2962286" cy="369332"/>
          </a:xfrm>
          <a:prstGeom prst="rect">
            <a:avLst/>
          </a:prstGeom>
          <a:noFill/>
        </p:spPr>
        <p:txBody>
          <a:bodyPr wrap="none" rtlCol="0">
            <a:spAutoFit/>
          </a:bodyPr>
          <a:lstStyle/>
          <a:p>
            <a:r>
              <a:rPr lang="en-AU" dirty="0"/>
              <a:t>Whole blood gene expression</a:t>
            </a:r>
          </a:p>
        </p:txBody>
      </p:sp>
      <p:sp>
        <p:nvSpPr>
          <p:cNvPr id="11" name="TextBox 10">
            <a:extLst>
              <a:ext uri="{FF2B5EF4-FFF2-40B4-BE49-F238E27FC236}">
                <a16:creationId xmlns:a16="http://schemas.microsoft.com/office/drawing/2014/main" id="{B9F5866D-37D8-4CC9-9526-D158363BB5D3}"/>
              </a:ext>
            </a:extLst>
          </p:cNvPr>
          <p:cNvSpPr txBox="1"/>
          <p:nvPr/>
        </p:nvSpPr>
        <p:spPr>
          <a:xfrm>
            <a:off x="473713" y="5902800"/>
            <a:ext cx="2763513" cy="369332"/>
          </a:xfrm>
          <a:prstGeom prst="rect">
            <a:avLst/>
          </a:prstGeom>
          <a:noFill/>
        </p:spPr>
        <p:txBody>
          <a:bodyPr wrap="none" rtlCol="0">
            <a:spAutoFit/>
          </a:bodyPr>
          <a:lstStyle/>
          <a:p>
            <a:r>
              <a:rPr lang="en-AU" dirty="0"/>
              <a:t>(+Tissue X gene expression)</a:t>
            </a:r>
          </a:p>
        </p:txBody>
      </p:sp>
      <p:cxnSp>
        <p:nvCxnSpPr>
          <p:cNvPr id="12" name="Straight Arrow Connector 11">
            <a:extLst>
              <a:ext uri="{FF2B5EF4-FFF2-40B4-BE49-F238E27FC236}">
                <a16:creationId xmlns:a16="http://schemas.microsoft.com/office/drawing/2014/main" id="{158F7A35-C4D1-4084-B807-2780B615E25F}"/>
              </a:ext>
            </a:extLst>
          </p:cNvPr>
          <p:cNvCxnSpPr/>
          <p:nvPr/>
        </p:nvCxnSpPr>
        <p:spPr>
          <a:xfrm flipH="1">
            <a:off x="1739153" y="4966447"/>
            <a:ext cx="546846" cy="64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4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C90996-028B-4068-9BA8-6AAAC3049547}"/>
              </a:ext>
            </a:extLst>
          </p:cNvPr>
          <p:cNvGrpSpPr/>
          <p:nvPr/>
        </p:nvGrpSpPr>
        <p:grpSpPr>
          <a:xfrm>
            <a:off x="5801013" y="995305"/>
            <a:ext cx="5066004" cy="2955282"/>
            <a:chOff x="5801013" y="995305"/>
            <a:chExt cx="5066004" cy="2955282"/>
          </a:xfrm>
        </p:grpSpPr>
        <p:grpSp>
          <p:nvGrpSpPr>
            <p:cNvPr id="36" name="Group 35">
              <a:extLst>
                <a:ext uri="{FF2B5EF4-FFF2-40B4-BE49-F238E27FC236}">
                  <a16:creationId xmlns:a16="http://schemas.microsoft.com/office/drawing/2014/main" id="{66A0B96C-5892-400C-A3E7-230A2718B8EA}"/>
                </a:ext>
              </a:extLst>
            </p:cNvPr>
            <p:cNvGrpSpPr/>
            <p:nvPr/>
          </p:nvGrpSpPr>
          <p:grpSpPr>
            <a:xfrm>
              <a:off x="5801013" y="1744142"/>
              <a:ext cx="5066004" cy="2206445"/>
              <a:chOff x="5794829" y="2222084"/>
              <a:chExt cx="4778546" cy="1676791"/>
            </a:xfrm>
          </p:grpSpPr>
          <p:grpSp>
            <p:nvGrpSpPr>
              <p:cNvPr id="28" name="Group 27">
                <a:extLst>
                  <a:ext uri="{FF2B5EF4-FFF2-40B4-BE49-F238E27FC236}">
                    <a16:creationId xmlns:a16="http://schemas.microsoft.com/office/drawing/2014/main" id="{7A8E61AF-869D-49E0-93CE-412E8E81BD5F}"/>
                  </a:ext>
                </a:extLst>
              </p:cNvPr>
              <p:cNvGrpSpPr/>
              <p:nvPr/>
            </p:nvGrpSpPr>
            <p:grpSpPr>
              <a:xfrm>
                <a:off x="6096000" y="2222084"/>
                <a:ext cx="4477375" cy="1592671"/>
                <a:chOff x="6096000" y="2222084"/>
                <a:chExt cx="4477375" cy="1592671"/>
              </a:xfrm>
            </p:grpSpPr>
            <p:pic>
              <p:nvPicPr>
                <p:cNvPr id="12" name="Picture 11" descr="Table&#10;&#10;Description automatically generated with medium confidence">
                  <a:extLst>
                    <a:ext uri="{FF2B5EF4-FFF2-40B4-BE49-F238E27FC236}">
                      <a16:creationId xmlns:a16="http://schemas.microsoft.com/office/drawing/2014/main" id="{10235A2B-662B-41C4-93D6-85BC3448C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0542"/>
                  <a:ext cx="4372585" cy="1524213"/>
                </a:xfrm>
                <a:prstGeom prst="rect">
                  <a:avLst/>
                </a:prstGeom>
              </p:spPr>
            </p:pic>
            <p:sp>
              <p:nvSpPr>
                <p:cNvPr id="27" name="Oval 26">
                  <a:extLst>
                    <a:ext uri="{FF2B5EF4-FFF2-40B4-BE49-F238E27FC236}">
                      <a16:creationId xmlns:a16="http://schemas.microsoft.com/office/drawing/2014/main" id="{6921BAB9-7036-41AF-90E4-A4E641F6ADFE}"/>
                    </a:ext>
                  </a:extLst>
                </p:cNvPr>
                <p:cNvSpPr/>
                <p:nvPr/>
              </p:nvSpPr>
              <p:spPr>
                <a:xfrm>
                  <a:off x="6774633"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5" name="Oval 34">
                <a:extLst>
                  <a:ext uri="{FF2B5EF4-FFF2-40B4-BE49-F238E27FC236}">
                    <a16:creationId xmlns:a16="http://schemas.microsoft.com/office/drawing/2014/main" id="{C747566F-4C7C-44B7-80B6-8C5E5D594325}"/>
                  </a:ext>
                </a:extLst>
              </p:cNvPr>
              <p:cNvSpPr/>
              <p:nvPr/>
            </p:nvSpPr>
            <p:spPr>
              <a:xfrm rot="16200000">
                <a:off x="5878315" y="2494707"/>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4015" y="995305"/>
              <a:ext cx="708528" cy="708528"/>
            </a:xfrm>
            <a:prstGeom prst="rect">
              <a:avLst/>
            </a:prstGeom>
          </p:spPr>
        </p:pic>
      </p:grpSp>
      <p:grpSp>
        <p:nvGrpSpPr>
          <p:cNvPr id="6" name="Group 5">
            <a:extLst>
              <a:ext uri="{FF2B5EF4-FFF2-40B4-BE49-F238E27FC236}">
                <a16:creationId xmlns:a16="http://schemas.microsoft.com/office/drawing/2014/main" id="{767090C0-0038-471F-A9A8-927ACD5D0818}"/>
              </a:ext>
            </a:extLst>
          </p:cNvPr>
          <p:cNvGrpSpPr/>
          <p:nvPr/>
        </p:nvGrpSpPr>
        <p:grpSpPr>
          <a:xfrm>
            <a:off x="5794830" y="4039236"/>
            <a:ext cx="5066003" cy="2651152"/>
            <a:chOff x="5794830" y="4039236"/>
            <a:chExt cx="5066003" cy="2651152"/>
          </a:xfrm>
        </p:grpSpPr>
        <p:grpSp>
          <p:nvGrpSpPr>
            <p:cNvPr id="41" name="Group 40">
              <a:extLst>
                <a:ext uri="{FF2B5EF4-FFF2-40B4-BE49-F238E27FC236}">
                  <a16:creationId xmlns:a16="http://schemas.microsoft.com/office/drawing/2014/main" id="{C633222F-2A60-4DCC-B059-EA5075938C38}"/>
                </a:ext>
              </a:extLst>
            </p:cNvPr>
            <p:cNvGrpSpPr/>
            <p:nvPr/>
          </p:nvGrpSpPr>
          <p:grpSpPr>
            <a:xfrm>
              <a:off x="5794830" y="4684717"/>
              <a:ext cx="5066003" cy="2005671"/>
              <a:chOff x="5794830" y="4808097"/>
              <a:chExt cx="4778545" cy="1747749"/>
            </a:xfrm>
          </p:grpSpPr>
          <p:grpSp>
            <p:nvGrpSpPr>
              <p:cNvPr id="33" name="Group 32">
                <a:extLst>
                  <a:ext uri="{FF2B5EF4-FFF2-40B4-BE49-F238E27FC236}">
                    <a16:creationId xmlns:a16="http://schemas.microsoft.com/office/drawing/2014/main" id="{ACDAF818-0FCC-431F-8208-5DA3DCCC1D12}"/>
                  </a:ext>
                </a:extLst>
              </p:cNvPr>
              <p:cNvGrpSpPr/>
              <p:nvPr/>
            </p:nvGrpSpPr>
            <p:grpSpPr>
              <a:xfrm>
                <a:off x="6096000" y="4808097"/>
                <a:ext cx="4477375" cy="1587917"/>
                <a:chOff x="6096000" y="4808097"/>
                <a:chExt cx="4477375" cy="1587917"/>
              </a:xfrm>
            </p:grpSpPr>
            <p:pic>
              <p:nvPicPr>
                <p:cNvPr id="23" name="Picture 22" descr="Table&#10;&#10;Description automatically generated">
                  <a:extLst>
                    <a:ext uri="{FF2B5EF4-FFF2-40B4-BE49-F238E27FC236}">
                      <a16:creationId xmlns:a16="http://schemas.microsoft.com/office/drawing/2014/main" id="{B27DB631-5F83-4043-BE64-565831B89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3222"/>
                  <a:ext cx="4477375" cy="1552792"/>
                </a:xfrm>
                <a:prstGeom prst="rect">
                  <a:avLst/>
                </a:prstGeom>
              </p:spPr>
            </p:pic>
            <p:sp>
              <p:nvSpPr>
                <p:cNvPr id="31" name="Oval 30">
                  <a:extLst>
                    <a:ext uri="{FF2B5EF4-FFF2-40B4-BE49-F238E27FC236}">
                      <a16:creationId xmlns:a16="http://schemas.microsoft.com/office/drawing/2014/main" id="{2F22DF68-8077-49DE-B98B-7A3C8C60969E}"/>
                    </a:ext>
                  </a:extLst>
                </p:cNvPr>
                <p:cNvSpPr/>
                <p:nvPr/>
              </p:nvSpPr>
              <p:spPr>
                <a:xfrm>
                  <a:off x="6774633" y="4808097"/>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40" name="Oval 39">
                <a:extLst>
                  <a:ext uri="{FF2B5EF4-FFF2-40B4-BE49-F238E27FC236}">
                    <a16:creationId xmlns:a16="http://schemas.microsoft.com/office/drawing/2014/main" id="{28329972-E905-4A39-B46A-9E00A64DB773}"/>
                  </a:ext>
                </a:extLst>
              </p:cNvPr>
              <p:cNvSpPr/>
              <p:nvPr/>
            </p:nvSpPr>
            <p:spPr>
              <a:xfrm rot="16200000">
                <a:off x="5795603" y="5068966"/>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7" name="Graphic 6" descr="Brain">
              <a:extLst>
                <a:ext uri="{FF2B5EF4-FFF2-40B4-BE49-F238E27FC236}">
                  <a16:creationId xmlns:a16="http://schemas.microsoft.com/office/drawing/2014/main" id="{A5782066-4079-4B0F-B883-20D935B5ED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4015" y="4039236"/>
              <a:ext cx="728052" cy="728052"/>
            </a:xfrm>
            <a:prstGeom prst="rect">
              <a:avLst/>
            </a:prstGeom>
          </p:spPr>
        </p:pic>
      </p:grpSp>
      <p:grpSp>
        <p:nvGrpSpPr>
          <p:cNvPr id="2" name="Group 1">
            <a:extLst>
              <a:ext uri="{FF2B5EF4-FFF2-40B4-BE49-F238E27FC236}">
                <a16:creationId xmlns:a16="http://schemas.microsoft.com/office/drawing/2014/main" id="{7DCE718E-72D7-4747-A5A2-29C55AA793EE}"/>
              </a:ext>
            </a:extLst>
          </p:cNvPr>
          <p:cNvGrpSpPr/>
          <p:nvPr/>
        </p:nvGrpSpPr>
        <p:grpSpPr>
          <a:xfrm>
            <a:off x="531396" y="1005233"/>
            <a:ext cx="5159974" cy="2944826"/>
            <a:chOff x="531396" y="1005233"/>
            <a:chExt cx="5159974" cy="2944826"/>
          </a:xfrm>
        </p:grpSpPr>
        <p:grpSp>
          <p:nvGrpSpPr>
            <p:cNvPr id="37" name="Group 36">
              <a:extLst>
                <a:ext uri="{FF2B5EF4-FFF2-40B4-BE49-F238E27FC236}">
                  <a16:creationId xmlns:a16="http://schemas.microsoft.com/office/drawing/2014/main" id="{3B71CFC8-2F6F-4E76-BFF0-2AE40557BCF5}"/>
                </a:ext>
              </a:extLst>
            </p:cNvPr>
            <p:cNvGrpSpPr/>
            <p:nvPr/>
          </p:nvGrpSpPr>
          <p:grpSpPr>
            <a:xfrm>
              <a:off x="531396" y="1713761"/>
              <a:ext cx="5159974" cy="2236298"/>
              <a:chOff x="517835" y="2238288"/>
              <a:chExt cx="4668826" cy="1635920"/>
            </a:xfrm>
          </p:grpSpPr>
          <p:grpSp>
            <p:nvGrpSpPr>
              <p:cNvPr id="29" name="Group 28">
                <a:extLst>
                  <a:ext uri="{FF2B5EF4-FFF2-40B4-BE49-F238E27FC236}">
                    <a16:creationId xmlns:a16="http://schemas.microsoft.com/office/drawing/2014/main" id="{3EC2B101-A6F4-45AC-A1A6-7E1B06F6C79A}"/>
                  </a:ext>
                </a:extLst>
              </p:cNvPr>
              <p:cNvGrpSpPr/>
              <p:nvPr/>
            </p:nvGrpSpPr>
            <p:grpSpPr>
              <a:xfrm>
                <a:off x="785497" y="2238288"/>
                <a:ext cx="4401164" cy="1582999"/>
                <a:chOff x="994736" y="2222084"/>
                <a:chExt cx="4401164" cy="1582999"/>
              </a:xfrm>
            </p:grpSpPr>
            <p:pic>
              <p:nvPicPr>
                <p:cNvPr id="10" name="Picture 9" descr="Table&#10;&#10;Description automatically generated">
                  <a:extLst>
                    <a:ext uri="{FF2B5EF4-FFF2-40B4-BE49-F238E27FC236}">
                      <a16:creationId xmlns:a16="http://schemas.microsoft.com/office/drawing/2014/main" id="{8AF41340-A1F0-4218-9A1F-B4B31AB93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736" y="2271344"/>
                  <a:ext cx="4401164" cy="1533739"/>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1575690"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4" name="Oval 33">
                <a:extLst>
                  <a:ext uri="{FF2B5EF4-FFF2-40B4-BE49-F238E27FC236}">
                    <a16:creationId xmlns:a16="http://schemas.microsoft.com/office/drawing/2014/main" id="{A23230D9-D2B3-40FA-BD48-637C41CBC048}"/>
                  </a:ext>
                </a:extLst>
              </p:cNvPr>
              <p:cNvSpPr/>
              <p:nvPr/>
            </p:nvSpPr>
            <p:spPr>
              <a:xfrm rot="16200000">
                <a:off x="601321" y="2470040"/>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5028" y="1005233"/>
              <a:ext cx="708528" cy="708528"/>
            </a:xfrm>
            <a:prstGeom prst="rect">
              <a:avLst/>
            </a:prstGeom>
          </p:spPr>
        </p:pic>
      </p:grpSp>
      <p:sp>
        <p:nvSpPr>
          <p:cNvPr id="42" name="Title 1">
            <a:extLst>
              <a:ext uri="{FF2B5EF4-FFF2-40B4-BE49-F238E27FC236}">
                <a16:creationId xmlns:a16="http://schemas.microsoft.com/office/drawing/2014/main" id="{0659DEF0-06A1-4523-8E15-394EE28EB873}"/>
              </a:ext>
            </a:extLst>
          </p:cNvPr>
          <p:cNvSpPr>
            <a:spLocks noGrp="1"/>
          </p:cNvSpPr>
          <p:nvPr>
            <p:ph type="title"/>
          </p:nvPr>
        </p:nvSpPr>
        <p:spPr>
          <a:xfrm>
            <a:off x="692425" y="288503"/>
            <a:ext cx="4127515" cy="840823"/>
          </a:xfrm>
        </p:spPr>
        <p:txBody>
          <a:bodyPr>
            <a:normAutofit/>
          </a:bodyPr>
          <a:lstStyle/>
          <a:p>
            <a:r>
              <a:rPr lang="en-AU" sz="3600" dirty="0"/>
              <a:t>Data </a:t>
            </a:r>
            <a:r>
              <a:rPr lang="en-AU" sz="3600" dirty="0" err="1"/>
              <a:t>Preprocessing</a:t>
            </a:r>
            <a:endParaRPr lang="en-AU" sz="3600" dirty="0"/>
          </a:p>
        </p:txBody>
      </p:sp>
      <p:grpSp>
        <p:nvGrpSpPr>
          <p:cNvPr id="4" name="Group 3">
            <a:extLst>
              <a:ext uri="{FF2B5EF4-FFF2-40B4-BE49-F238E27FC236}">
                <a16:creationId xmlns:a16="http://schemas.microsoft.com/office/drawing/2014/main" id="{65A601CD-0222-4A06-8798-7207D9B42694}"/>
              </a:ext>
            </a:extLst>
          </p:cNvPr>
          <p:cNvGrpSpPr/>
          <p:nvPr/>
        </p:nvGrpSpPr>
        <p:grpSpPr>
          <a:xfrm>
            <a:off x="450574" y="3976189"/>
            <a:ext cx="5215739" cy="2742606"/>
            <a:chOff x="450574" y="3976189"/>
            <a:chExt cx="5215739" cy="2742606"/>
          </a:xfrm>
        </p:grpSpPr>
        <p:grpSp>
          <p:nvGrpSpPr>
            <p:cNvPr id="39" name="Group 38">
              <a:extLst>
                <a:ext uri="{FF2B5EF4-FFF2-40B4-BE49-F238E27FC236}">
                  <a16:creationId xmlns:a16="http://schemas.microsoft.com/office/drawing/2014/main" id="{DEC55D95-5EA3-49C7-90A4-5311FD2565C9}"/>
                </a:ext>
              </a:extLst>
            </p:cNvPr>
            <p:cNvGrpSpPr/>
            <p:nvPr/>
          </p:nvGrpSpPr>
          <p:grpSpPr>
            <a:xfrm>
              <a:off x="450574" y="4622178"/>
              <a:ext cx="5215739" cy="2096617"/>
              <a:chOff x="450575" y="4808098"/>
              <a:chExt cx="4812539" cy="1737214"/>
            </a:xfrm>
          </p:grpSpPr>
          <p:grpSp>
            <p:nvGrpSpPr>
              <p:cNvPr id="32" name="Group 31">
                <a:extLst>
                  <a:ext uri="{FF2B5EF4-FFF2-40B4-BE49-F238E27FC236}">
                    <a16:creationId xmlns:a16="http://schemas.microsoft.com/office/drawing/2014/main" id="{DF32D055-23FF-4F89-A7DC-C772121B4A26}"/>
                  </a:ext>
                </a:extLst>
              </p:cNvPr>
              <p:cNvGrpSpPr/>
              <p:nvPr/>
            </p:nvGrpSpPr>
            <p:grpSpPr>
              <a:xfrm>
                <a:off x="692426" y="4808098"/>
                <a:ext cx="4570688" cy="1587916"/>
                <a:chOff x="692426" y="4808098"/>
                <a:chExt cx="4570688" cy="1587916"/>
              </a:xfrm>
            </p:grpSpPr>
            <p:pic>
              <p:nvPicPr>
                <p:cNvPr id="21" name="Picture 20" descr="Table&#10;&#10;Description automatically generated with medium confidence">
                  <a:extLst>
                    <a:ext uri="{FF2B5EF4-FFF2-40B4-BE49-F238E27FC236}">
                      <a16:creationId xmlns:a16="http://schemas.microsoft.com/office/drawing/2014/main" id="{122BD333-CC71-4627-AACD-914EA554E9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426" y="4909907"/>
                  <a:ext cx="4410691" cy="1486107"/>
                </a:xfrm>
                <a:prstGeom prst="rect">
                  <a:avLst/>
                </a:prstGeom>
              </p:spPr>
            </p:pic>
            <p:sp>
              <p:nvSpPr>
                <p:cNvPr id="30" name="Oval 29">
                  <a:extLst>
                    <a:ext uri="{FF2B5EF4-FFF2-40B4-BE49-F238E27FC236}">
                      <a16:creationId xmlns:a16="http://schemas.microsoft.com/office/drawing/2014/main" id="{04C250FB-258C-4255-9808-CCBD8463E29E}"/>
                    </a:ext>
                  </a:extLst>
                </p:cNvPr>
                <p:cNvSpPr/>
                <p:nvPr/>
              </p:nvSpPr>
              <p:spPr>
                <a:xfrm>
                  <a:off x="1464372" y="4808098"/>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8" name="Oval 37">
                <a:extLst>
                  <a:ext uri="{FF2B5EF4-FFF2-40B4-BE49-F238E27FC236}">
                    <a16:creationId xmlns:a16="http://schemas.microsoft.com/office/drawing/2014/main" id="{E7A946B9-8692-467E-A52E-68D2857D1DA8}"/>
                  </a:ext>
                </a:extLst>
              </p:cNvPr>
              <p:cNvSpPr/>
              <p:nvPr/>
            </p:nvSpPr>
            <p:spPr>
              <a:xfrm rot="16200000">
                <a:off x="451348" y="5058432"/>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44" name="Graphic 43" descr="Water">
              <a:extLst>
                <a:ext uri="{FF2B5EF4-FFF2-40B4-BE49-F238E27FC236}">
                  <a16:creationId xmlns:a16="http://schemas.microsoft.com/office/drawing/2014/main" id="{8E95DA2D-9B18-4DDA-824B-9BEF04BD9B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21730" y="3976189"/>
              <a:ext cx="708528" cy="708528"/>
            </a:xfrm>
            <a:prstGeom prst="rect">
              <a:avLst/>
            </a:prstGeom>
          </p:spPr>
        </p:pic>
      </p:grpSp>
    </p:spTree>
    <p:extLst>
      <p:ext uri="{BB962C8B-B14F-4D97-AF65-F5344CB8AC3E}">
        <p14:creationId xmlns:p14="http://schemas.microsoft.com/office/powerpoint/2010/main" val="29053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Preliminary Data Analysis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8194166" cy="2251065"/>
          </a:xfrm>
          <a:prstGeom prst="rect">
            <a:avLst/>
          </a:prstGeom>
          <a:noFill/>
        </p:spPr>
        <p:txBody>
          <a:bodyPr wrap="none" rtlCol="0">
            <a:spAutoFit/>
          </a:bodyPr>
          <a:lstStyle/>
          <a:p>
            <a:pPr>
              <a:lnSpc>
                <a:spcPct val="150000"/>
              </a:lnSpc>
            </a:pPr>
            <a:r>
              <a:rPr lang="en-AU" sz="2400" dirty="0"/>
              <a:t>Exploration of </a:t>
            </a:r>
            <a:r>
              <a:rPr lang="en-AU" sz="2400" b="1" dirty="0"/>
              <a:t>similarities </a:t>
            </a:r>
            <a:r>
              <a:rPr lang="en-AU" sz="2400" dirty="0"/>
              <a:t>between each tissue and whole blood</a:t>
            </a:r>
          </a:p>
          <a:p>
            <a:pPr marL="342900" indent="-342900">
              <a:lnSpc>
                <a:spcPct val="150000"/>
              </a:lnSpc>
              <a:buFont typeface="+mj-lt"/>
              <a:buAutoNum type="arabicPeriod"/>
            </a:pPr>
            <a:r>
              <a:rPr lang="en-AU" sz="2400" dirty="0"/>
              <a:t>Shared expressed </a:t>
            </a:r>
            <a:r>
              <a:rPr lang="en-AU" sz="2400" b="1" dirty="0"/>
              <a:t>genes</a:t>
            </a:r>
          </a:p>
          <a:p>
            <a:pPr marL="342900" indent="-342900">
              <a:lnSpc>
                <a:spcPct val="150000"/>
              </a:lnSpc>
              <a:buFont typeface="+mj-lt"/>
              <a:buAutoNum type="arabicPeriod"/>
            </a:pPr>
            <a:r>
              <a:rPr lang="en-AU" sz="2400" dirty="0"/>
              <a:t>Shared </a:t>
            </a:r>
            <a:r>
              <a:rPr lang="en-AU" sz="2400" b="1" dirty="0"/>
              <a:t>donors</a:t>
            </a:r>
          </a:p>
          <a:p>
            <a:pPr marL="342900" indent="-342900">
              <a:lnSpc>
                <a:spcPct val="150000"/>
              </a:lnSpc>
              <a:buFont typeface="+mj-lt"/>
              <a:buAutoNum type="arabicPeriod"/>
            </a:pPr>
            <a:r>
              <a:rPr lang="en-AU" sz="2400" dirty="0"/>
              <a:t>Gene expression </a:t>
            </a:r>
            <a:r>
              <a:rPr lang="en-AU" sz="2400" b="1" dirty="0"/>
              <a:t>correlation</a:t>
            </a:r>
          </a:p>
        </p:txBody>
      </p:sp>
    </p:spTree>
    <p:extLst>
      <p:ext uri="{BB962C8B-B14F-4D97-AF65-F5344CB8AC3E}">
        <p14:creationId xmlns:p14="http://schemas.microsoft.com/office/powerpoint/2010/main" val="353592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F61D4289-6544-4CF6-99E7-727E860D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7" name="Rectangle 6">
            <a:extLst>
              <a:ext uri="{FF2B5EF4-FFF2-40B4-BE49-F238E27FC236}">
                <a16:creationId xmlns:a16="http://schemas.microsoft.com/office/drawing/2014/main" id="{517F1747-497E-4AF8-9319-CC81291BEDA5}"/>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5060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CAD53CDF-643B-4F12-8D60-FCF36CC80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3" name="Rectangle 12">
            <a:extLst>
              <a:ext uri="{FF2B5EF4-FFF2-40B4-BE49-F238E27FC236}">
                <a16:creationId xmlns:a16="http://schemas.microsoft.com/office/drawing/2014/main" id="{318571CA-6AB8-4589-B939-BA353D6C5DC5}"/>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0002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ED55AA-A4D6-4CEE-ACE9-4C8D568E81A0}"/>
              </a:ext>
            </a:extLst>
          </p:cNvPr>
          <p:cNvSpPr txBox="1"/>
          <p:nvPr/>
        </p:nvSpPr>
        <p:spPr>
          <a:xfrm>
            <a:off x="129879" y="6103115"/>
            <a:ext cx="7228092" cy="646331"/>
          </a:xfrm>
          <a:prstGeom prst="rect">
            <a:avLst/>
          </a:prstGeom>
          <a:noFill/>
        </p:spPr>
        <p:txBody>
          <a:bodyPr wrap="square" rtlCol="0">
            <a:spAutoFit/>
          </a:bodyPr>
          <a:lstStyle/>
          <a:p>
            <a:r>
              <a:rPr lang="en-AU" dirty="0"/>
              <a:t>Pairwise correlation between each gene in whole blood's gene expressions with the same gene in other tissues' gene expressions.</a:t>
            </a:r>
          </a:p>
        </p:txBody>
      </p:sp>
      <p:pic>
        <p:nvPicPr>
          <p:cNvPr id="6" name="Picture 5" descr="Chart, bar chart&#10;&#10;Description automatically generated">
            <a:extLst>
              <a:ext uri="{FF2B5EF4-FFF2-40B4-BE49-F238E27FC236}">
                <a16:creationId xmlns:a16="http://schemas.microsoft.com/office/drawing/2014/main" id="{D28FC7F2-191B-4D6D-A96C-2C1E4F24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2" name="Rectangle 11">
            <a:extLst>
              <a:ext uri="{FF2B5EF4-FFF2-40B4-BE49-F238E27FC236}">
                <a16:creationId xmlns:a16="http://schemas.microsoft.com/office/drawing/2014/main" id="{619CD6FD-3A4A-426D-87D5-267B215A9A19}"/>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8109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2.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979703-0E65-4113-917B-E02CD33DF99C}">
  <ds:schemaRefs>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5b1a67c-657b-4eb5-988d-0fcd6e8c9b8f"/>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2768</TotalTime>
  <Words>2396</Words>
  <Application>Microsoft Office PowerPoint</Application>
  <PresentationFormat>Widescreen</PresentationFormat>
  <Paragraphs>298</Paragraphs>
  <Slides>28</Slides>
  <Notes>24</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9" baseType="lpstr">
      <vt:lpstr>Amazon Ember</vt:lpstr>
      <vt:lpstr>Arial</vt:lpstr>
      <vt:lpstr>Calibri</vt:lpstr>
      <vt:lpstr>Calibri Light</vt:lpstr>
      <vt:lpstr>Charter</vt:lpstr>
      <vt:lpstr>Charter</vt:lpstr>
      <vt:lpstr>Helvetica Neue</vt:lpstr>
      <vt:lpstr>Poppins</vt:lpstr>
      <vt:lpstr>Wingdings</vt:lpstr>
      <vt:lpstr>Office Theme</vt:lpstr>
      <vt:lpstr>Microsoft Excel Worksheet</vt:lpstr>
      <vt:lpstr>Predicting Tissue-Specific Gene Expression from Blood Using AI</vt:lpstr>
      <vt:lpstr>Introduction</vt:lpstr>
      <vt:lpstr>Data</vt:lpstr>
      <vt:lpstr>PowerPoint Presentation</vt:lpstr>
      <vt:lpstr>Data Preprocessing</vt:lpstr>
      <vt:lpstr>Preliminary Data Analysis</vt:lpstr>
      <vt:lpstr>PowerPoint Presentation</vt:lpstr>
      <vt:lpstr>PowerPoint Presentation</vt:lpstr>
      <vt:lpstr>PowerPoint Presentation</vt:lpstr>
      <vt:lpstr>Tissue Selection</vt:lpstr>
      <vt:lpstr>Cross-validation</vt:lpstr>
      <vt:lpstr>Models</vt:lpstr>
      <vt:lpstr>eXtreme Gradient Boosting (XGBoost)</vt:lpstr>
      <vt:lpstr>Gradient Boosting Machines (GBM)</vt:lpstr>
      <vt:lpstr>Hyperparameter Tuning</vt:lpstr>
      <vt:lpstr>Evaluation</vt:lpstr>
      <vt:lpstr>PowerPoint Presentation</vt:lpstr>
      <vt:lpstr>Algorithm</vt:lpstr>
      <vt:lpstr>PowerPoint Presentation</vt:lpstr>
      <vt:lpstr>Hyperparameter Tuning </vt:lpstr>
      <vt:lpstr>Result</vt:lpstr>
      <vt:lpstr>Evaluation</vt:lpstr>
      <vt:lpstr>Ensemble Prediction</vt:lpstr>
      <vt:lpstr>Evaluation</vt:lpstr>
      <vt:lpstr>Future Directions</vt:lpstr>
      <vt:lpstr>We would like to extend a heartfelt thank you to all our mentors involved in this project!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6</cp:revision>
  <dcterms:created xsi:type="dcterms:W3CDTF">2021-06-22T06:21:22Z</dcterms:created>
  <dcterms:modified xsi:type="dcterms:W3CDTF">2021-10-14T05:11:23Z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